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7" r:id="rId2"/>
    <p:sldId id="287" r:id="rId3"/>
    <p:sldId id="294" r:id="rId4"/>
    <p:sldId id="316" r:id="rId5"/>
    <p:sldId id="318" r:id="rId6"/>
    <p:sldId id="317" r:id="rId7"/>
    <p:sldId id="295" r:id="rId8"/>
    <p:sldId id="296" r:id="rId9"/>
    <p:sldId id="297" r:id="rId10"/>
    <p:sldId id="298" r:id="rId11"/>
    <p:sldId id="300" r:id="rId12"/>
    <p:sldId id="302" r:id="rId13"/>
    <p:sldId id="301" r:id="rId14"/>
    <p:sldId id="303" r:id="rId15"/>
    <p:sldId id="311" r:id="rId16"/>
    <p:sldId id="304" r:id="rId17"/>
    <p:sldId id="307" r:id="rId18"/>
    <p:sldId id="319" r:id="rId19"/>
    <p:sldId id="308" r:id="rId20"/>
    <p:sldId id="314" r:id="rId21"/>
    <p:sldId id="313" r:id="rId22"/>
    <p:sldId id="309" r:id="rId23"/>
    <p:sldId id="315" r:id="rId24"/>
    <p:sldId id="261" r:id="rId25"/>
    <p:sldId id="291" r:id="rId26"/>
    <p:sldId id="293" r:id="rId27"/>
    <p:sldId id="277" r:id="rId28"/>
    <p:sldId id="283" r:id="rId29"/>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784" userDrawn="1">
          <p15:clr>
            <a:srgbClr val="A4A3A4"/>
          </p15:clr>
        </p15:guide>
        <p15:guide id="3"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0066FF"/>
    <a:srgbClr val="385D8A"/>
    <a:srgbClr val="FFFF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7" autoAdjust="0"/>
    <p:restoredTop sz="94607" autoAdjust="0"/>
  </p:normalViewPr>
  <p:slideViewPr>
    <p:cSldViewPr snapToGrid="0">
      <p:cViewPr varScale="1">
        <p:scale>
          <a:sx n="165" d="100"/>
          <a:sy n="165" d="100"/>
        </p:scale>
        <p:origin x="416" y="112"/>
      </p:cViewPr>
      <p:guideLst>
        <p:guide orient="horz" pos="1620"/>
        <p:guide pos="278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1542" y="60"/>
      </p:cViewPr>
      <p:guideLst/>
    </p:cSldViewPr>
  </p:notesViewPr>
  <p:gridSpacing cx="73152" cy="73152"/>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oleObject" Target="file:///C:\Users\rkoelsch1\Box\Rick's%20Files\Animal%20Manure\Value%20of%20Manure\Manure%20Value%20Estimator.xlsx" TargetMode="External"/><Relationship Id="rId1" Type="http://schemas.microsoft.com/office/2011/relationships/chartStyle" Target="style1.xml"/><Relationship Id="rId2"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4" Type="http://schemas.openxmlformats.org/officeDocument/2006/relationships/oleObject" Target="file:///C:\Users\rkoelsch1\Box\Rick's%20Files\Animal%20Manure\Value%20of%20Manure\Manure%20Value%20Estimator.xlsx" TargetMode="External"/><Relationship Id="rId1" Type="http://schemas.microsoft.com/office/2011/relationships/chartStyle" Target="style2.xml"/><Relationship Id="rId2"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470453895965707"/>
          <c:y val="0.0683312413732905"/>
          <c:w val="0.950118633405075"/>
          <c:h val="0.7764338111582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1">
                  <a:lumMod val="40000"/>
                  <a:lumOff val="60000"/>
                </a:schemeClr>
              </a:solidFill>
              <a:ln w="25400">
                <a:solidFill>
                  <a:schemeClr val="lt1"/>
                </a:solidFill>
              </a:ln>
              <a:effectLst/>
              <a:sp3d contourW="25400">
                <a:contourClr>
                  <a:schemeClr val="lt1"/>
                </a:contourClr>
              </a:sp3d>
            </c:spPr>
          </c:dPt>
          <c:dPt>
            <c:idx val="2"/>
            <c:bubble3D val="0"/>
            <c:spPr>
              <a:solidFill>
                <a:srgbClr val="FFC000"/>
              </a:solidFill>
              <a:ln w="25400">
                <a:solidFill>
                  <a:schemeClr val="lt1"/>
                </a:solidFill>
              </a:ln>
              <a:effectLst/>
              <a:sp3d contourW="25400">
                <a:contourClr>
                  <a:schemeClr val="lt1"/>
                </a:contourClr>
              </a:sp3d>
            </c:spPr>
          </c:dPt>
          <c:dPt>
            <c:idx val="3"/>
            <c:bubble3D val="0"/>
            <c:spPr>
              <a:solidFill>
                <a:srgbClr val="FFCCCC"/>
              </a:solidFill>
              <a:ln w="25400">
                <a:solidFill>
                  <a:schemeClr val="lt1"/>
                </a:solidFill>
              </a:ln>
              <a:effectLst/>
              <a:sp3d contourW="25400">
                <a:contourClr>
                  <a:schemeClr val="lt1"/>
                </a:contourClr>
              </a:sp3d>
            </c:spPr>
          </c:dPt>
          <c:dPt>
            <c:idx val="4"/>
            <c:bubble3D val="0"/>
            <c:spPr>
              <a:solidFill>
                <a:schemeClr val="accent6"/>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2">
                  <a:lumMod val="50000"/>
                </a:schemeClr>
              </a:solidFill>
              <a:ln w="25400">
                <a:solidFill>
                  <a:schemeClr val="lt1"/>
                </a:solidFill>
              </a:ln>
              <a:effectLst/>
              <a:sp3d contourW="25400">
                <a:contourClr>
                  <a:schemeClr val="lt1"/>
                </a:contourClr>
              </a:sp3d>
            </c:spPr>
          </c:dPt>
          <c:dPt>
            <c:idx val="7"/>
            <c:bubble3D val="0"/>
            <c:spPr>
              <a:solidFill>
                <a:srgbClr val="FFFF00"/>
              </a:solidFill>
              <a:ln w="25400">
                <a:solidFill>
                  <a:schemeClr val="lt1"/>
                </a:solidFill>
              </a:ln>
              <a:effectLst/>
              <a:sp3d contourW="25400">
                <a:contourClr>
                  <a:schemeClr val="lt1"/>
                </a:contourClr>
              </a:sp3d>
            </c:spPr>
          </c:dPt>
          <c:dLbls>
            <c:dLbl>
              <c:idx val="0"/>
              <c:delete val="1"/>
              <c:extLst>
                <c:ext xmlns:c15="http://schemas.microsoft.com/office/drawing/2012/chart" uri="{CE6537A1-D6FC-4f65-9D91-7224C49458BB}"/>
              </c:extLst>
            </c:dLbl>
            <c:dLbl>
              <c:idx val="1"/>
              <c:layout>
                <c:manualLayout>
                  <c:x val="-0.100035769756804"/>
                  <c:y val="0.109282109499609"/>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fld id="{90F9BC84-DB43-47E9-A3AB-0EA011C7CF23}" type="CATEGORYNAME">
                      <a:rPr lang="en-US" sz="1600"/>
                      <a:pPr>
                        <a:defRPr sz="1600"/>
                      </a:pPr>
                      <a:t>[CATEGORY NAME]</a:t>
                    </a:fld>
                    <a:endParaRPr lang="en-US" sz="1600"/>
                  </a:p>
                  <a:p>
                    <a:pPr>
                      <a:defRPr sz="1600"/>
                    </a:pPr>
                    <a:r>
                      <a:rPr lang="en-US" sz="1600"/>
                      <a:t>16%</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Lst>
            </c:dLbl>
            <c:dLbl>
              <c:idx val="2"/>
              <c:layout>
                <c:manualLayout>
                  <c:x val="-0.116715007877932"/>
                  <c:y val="-0.213767089136763"/>
                </c:manualLayout>
              </c:layout>
              <c:tx>
                <c:rich>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n-lt"/>
                        <a:ea typeface="+mn-ea"/>
                        <a:cs typeface="+mn-cs"/>
                      </a:defRPr>
                    </a:pPr>
                    <a:fld id="{D737743F-1DB6-42EF-871A-8A60701B7A63}" type="CATEGORYNAME">
                      <a:rPr lang="en-US" sz="3200"/>
                      <a:pPr>
                        <a:defRPr sz="3200"/>
                      </a:pPr>
                      <a:t>[CATEGORY NAME]</a:t>
                    </a:fld>
                    <a:endParaRPr lang="en-US" sz="3200"/>
                  </a:p>
                  <a:p>
                    <a:pPr>
                      <a:defRPr sz="3200"/>
                    </a:pPr>
                    <a:r>
                      <a:rPr lang="en-US" sz="3200"/>
                      <a:t>34%</a:t>
                    </a:r>
                  </a:p>
                </c:rich>
              </c:tx>
              <c:spPr>
                <a:noFill/>
                <a:ln>
                  <a:noFill/>
                </a:ln>
                <a:effectLst/>
              </c:spPr>
              <c:txPr>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35170067390997"/>
                      <c:h val="0.383659673221502"/>
                    </c:manualLayout>
                  </c15:layout>
                  <c15:dlblFieldTable/>
                  <c15:showDataLabelsRange val="0"/>
                </c:ext>
              </c:extLst>
            </c:dLbl>
            <c:dLbl>
              <c:idx val="3"/>
              <c:layout>
                <c:manualLayout>
                  <c:x val="0.229374662417145"/>
                  <c:y val="-0.195943058700159"/>
                </c:manualLayout>
              </c:layout>
              <c:tx>
                <c:rich>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n-lt"/>
                        <a:ea typeface="+mn-ea"/>
                        <a:cs typeface="+mn-cs"/>
                      </a:defRPr>
                    </a:pPr>
                    <a:fld id="{9DD5EC6F-B5F4-404E-9A14-28CE7DEB684B}" type="CATEGORYNAME">
                      <a:rPr lang="en-US" sz="3200"/>
                      <a:pPr>
                        <a:defRPr sz="3200"/>
                      </a:pPr>
                      <a:t>[CATEGORY NAME]</a:t>
                    </a:fld>
                    <a:endParaRPr lang="en-US" sz="3200"/>
                  </a:p>
                  <a:p>
                    <a:pPr>
                      <a:defRPr sz="3200"/>
                    </a:pPr>
                    <a:r>
                      <a:rPr lang="en-US" sz="3200"/>
                      <a:t>32%</a:t>
                    </a:r>
                  </a:p>
                </c:rich>
              </c:tx>
              <c:spPr>
                <a:noFill/>
                <a:ln>
                  <a:noFill/>
                </a:ln>
                <a:effectLst/>
              </c:spPr>
              <c:txPr>
                <a:bodyPr rot="0" spcFirstLastPara="1" vertOverflow="ellipsis" vert="horz" wrap="square" lIns="38100" tIns="19050" rIns="38100" bIns="19050" anchor="ctr" anchorCtr="1">
                  <a:noAutofit/>
                </a:bodyPr>
                <a:lstStyle/>
                <a:p>
                  <a:pPr>
                    <a:defRPr sz="3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44696386107935"/>
                      <c:h val="0.369121811857835"/>
                    </c:manualLayout>
                  </c15:layout>
                  <c15:dlblFieldTable/>
                  <c15:showDataLabelsRange val="0"/>
                </c:ext>
              </c:extLst>
            </c:dLbl>
            <c:dLbl>
              <c:idx val="4"/>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r>
                      <a:rPr lang="en-US" sz="1400"/>
                      <a:t>S</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layout>
                <c:manualLayout>
                  <c:x val="0.0317797454883571"/>
                  <c:y val="0.0557976054425063"/>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r>
                      <a:rPr lang="en-US" sz="1400"/>
                      <a:t>Zn</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dLbl>
              <c:idx val="7"/>
              <c:layout>
                <c:manualLayout>
                  <c:x val="0.0628255783561243"/>
                  <c:y val="0.0551005017680881"/>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r>
                      <a:rPr lang="en-US" sz="1200"/>
                      <a:t>Yield </a:t>
                    </a:r>
                  </a:p>
                  <a:p>
                    <a:pPr>
                      <a:defRPr sz="1200"/>
                    </a:pPr>
                    <a:r>
                      <a:rPr lang="en-US" sz="1200"/>
                      <a:t>Increase</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0886669567533005"/>
                      <c:h val="0.16577526817623"/>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Sheet1!$A$72:$A$79</c:f>
              <c:strCache>
                <c:ptCount val="7"/>
                <c:pt idx="0">
                  <c:v>NH4-N</c:v>
                </c:pt>
                <c:pt idx="1">
                  <c:v>Organic-N</c:v>
                </c:pt>
                <c:pt idx="2">
                  <c:v>P</c:v>
                </c:pt>
                <c:pt idx="3">
                  <c:v>K</c:v>
                </c:pt>
                <c:pt idx="4">
                  <c:v>S</c:v>
                </c:pt>
                <c:pt idx="5">
                  <c:v>Fe</c:v>
                </c:pt>
                <c:pt idx="6">
                  <c:v>Zn</c:v>
                </c:pt>
              </c:strCache>
            </c:strRef>
          </c:cat>
          <c:val>
            <c:numRef>
              <c:f>Sheet1!$D$72:$D$79</c:f>
              <c:numCache>
                <c:formatCode>_("$"* #,##0.00_);_("$"* \(#,##0.00\);_("$"* "-"??_);_(@_)</c:formatCode>
                <c:ptCount val="8"/>
                <c:pt idx="0">
                  <c:v>0.0</c:v>
                </c:pt>
                <c:pt idx="1">
                  <c:v>9.625</c:v>
                </c:pt>
                <c:pt idx="2">
                  <c:v>19.6</c:v>
                </c:pt>
                <c:pt idx="3">
                  <c:v>18.4</c:v>
                </c:pt>
                <c:pt idx="4">
                  <c:v>4.08</c:v>
                </c:pt>
                <c:pt idx="5">
                  <c:v>0.0</c:v>
                </c:pt>
                <c:pt idx="6">
                  <c:v>1.856</c:v>
                </c:pt>
                <c:pt idx="7">
                  <c:v>4.812499999999999</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00575891428205616"/>
          <c:y val="0.19425634295713"/>
          <c:w val="0.970030455839804"/>
          <c:h val="0.805743657042869"/>
        </c:manualLayout>
      </c:layout>
      <c:pie3DChart>
        <c:varyColors val="1"/>
        <c:ser>
          <c:idx val="0"/>
          <c:order val="0"/>
          <c:tx>
            <c:strRef>
              <c:f>Sheet1!$B$70</c:f>
              <c:strCache>
                <c:ptCount val="1"/>
                <c:pt idx="0">
                  <c:v> $/ton </c:v>
                </c:pt>
              </c:strCache>
            </c:strRef>
          </c:tx>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1">
                  <a:lumMod val="40000"/>
                  <a:lumOff val="60000"/>
                </a:schemeClr>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Pt>
            <c:idx val="4"/>
            <c:bubble3D val="0"/>
            <c:spPr>
              <a:solidFill>
                <a:schemeClr val="accent5"/>
              </a:solidFill>
              <a:ln w="25400">
                <a:solidFill>
                  <a:schemeClr val="lt1"/>
                </a:solidFill>
              </a:ln>
              <a:effectLst/>
              <a:sp3d contourW="25400">
                <a:contourClr>
                  <a:schemeClr val="lt1"/>
                </a:contourClr>
              </a:sp3d>
            </c:spPr>
          </c:dPt>
          <c:dPt>
            <c:idx val="5"/>
            <c:bubble3D val="0"/>
            <c:spPr>
              <a:solidFill>
                <a:schemeClr val="accent6"/>
              </a:solidFill>
              <a:ln w="25400">
                <a:solidFill>
                  <a:schemeClr val="lt1"/>
                </a:solidFill>
              </a:ln>
              <a:effectLst/>
              <a:sp3d contourW="25400">
                <a:contourClr>
                  <a:schemeClr val="lt1"/>
                </a:contourClr>
              </a:sp3d>
            </c:spPr>
          </c:dPt>
          <c:dPt>
            <c:idx val="6"/>
            <c:bubble3D val="0"/>
            <c:spPr>
              <a:solidFill>
                <a:schemeClr val="accent1">
                  <a:lumMod val="60000"/>
                </a:schemeClr>
              </a:solidFill>
              <a:ln w="25400">
                <a:solidFill>
                  <a:schemeClr val="lt1"/>
                </a:solidFill>
              </a:ln>
              <a:effectLst/>
              <a:sp3d contourW="25400">
                <a:contourClr>
                  <a:schemeClr val="lt1"/>
                </a:contourClr>
              </a:sp3d>
            </c:spPr>
          </c:dPt>
          <c:dPt>
            <c:idx val="7"/>
            <c:bubble3D val="0"/>
            <c:spPr>
              <a:solidFill>
                <a:schemeClr val="accent2">
                  <a:lumMod val="60000"/>
                </a:schemeClr>
              </a:solidFill>
              <a:ln w="25400">
                <a:solidFill>
                  <a:schemeClr val="lt1"/>
                </a:solidFill>
              </a:ln>
              <a:effectLst/>
              <a:sp3d contourW="25400">
                <a:contourClr>
                  <a:schemeClr val="lt1"/>
                </a:contourClr>
              </a:sp3d>
            </c:spPr>
          </c:dPt>
          <c:dLbls>
            <c:dLbl>
              <c:idx val="1"/>
              <c:delete val="1"/>
              <c:extLst>
                <c:ext xmlns:c15="http://schemas.microsoft.com/office/drawing/2012/chart" uri="{CE6537A1-D6FC-4f65-9D91-7224C49458BB}"/>
              </c:extLst>
            </c:dLbl>
            <c:dLbl>
              <c:idx val="2"/>
              <c:layout>
                <c:manualLayout>
                  <c:x val="-0.208241533874749"/>
                  <c:y val="0.136684123962231"/>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fld id="{D964CFA0-3CFB-491A-AD89-726FC9BC114D}" type="CATEGORYNAME">
                      <a:rPr lang="en-US" sz="2000"/>
                      <a:pPr>
                        <a:defRPr sz="2000"/>
                      </a:pPr>
                      <a:t>[CATEGORY NAME]</a:t>
                    </a:fld>
                    <a:endParaRPr lang="en-US" sz="2000"/>
                  </a:p>
                  <a:p>
                    <a:pPr>
                      <a:defRPr sz="2000"/>
                    </a:pPr>
                    <a:r>
                      <a:rPr lang="en-US" sz="2000"/>
                      <a:t>27%</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01966849713762"/>
                      <c:h val="0.265880737630363"/>
                    </c:manualLayout>
                  </c15:layout>
                  <c15:dlblFieldTable/>
                  <c15:showDataLabelsRange val="0"/>
                </c:ext>
              </c:extLst>
            </c:dLbl>
            <c:dLbl>
              <c:idx val="3"/>
              <c:layout>
                <c:manualLayout>
                  <c:x val="-0.0118650366099442"/>
                  <c:y val="-0.110650078796796"/>
                </c:manualLayout>
              </c:layout>
              <c:tx>
                <c:rich>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fld id="{4CA570B6-A176-44DB-9FD9-CA5845280AD4}" type="CATEGORYNAME">
                      <a:rPr lang="en-US" sz="3200"/>
                      <a:pPr>
                        <a:defRPr sz="3200"/>
                      </a:pPr>
                      <a:t>[CATEGORY NAME]</a:t>
                    </a:fld>
                    <a:endParaRPr lang="en-US" sz="3200"/>
                  </a:p>
                  <a:p>
                    <a:pPr>
                      <a:defRPr sz="3200"/>
                    </a:pPr>
                    <a:r>
                      <a:rPr lang="en-US" sz="3200"/>
                      <a:t>56%</a:t>
                    </a:r>
                  </a:p>
                </c:rich>
              </c:tx>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699295595198584"/>
                      <c:h val="0.464730330946544"/>
                    </c:manualLayout>
                  </c15:layout>
                  <c15:dlblFieldTable/>
                  <c15:showDataLabelsRange val="0"/>
                </c:ext>
              </c:extLst>
            </c:dLbl>
            <c:dLbl>
              <c:idx val="4"/>
              <c:delete val="1"/>
              <c:extLst>
                <c:ext xmlns:c15="http://schemas.microsoft.com/office/drawing/2012/chart" uri="{CE6537A1-D6FC-4f65-9D91-7224C49458BB}"/>
              </c:extLst>
            </c:dLbl>
            <c:dLbl>
              <c:idx val="5"/>
              <c:layout>
                <c:manualLayout>
                  <c:x val="0.14569319036425"/>
                  <c:y val="0.114313887654915"/>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r>
                      <a:rPr lang="en-US" sz="1400"/>
                      <a:t>S</a:t>
                    </a:r>
                  </a:p>
                  <a:p>
                    <a:pPr>
                      <a:defRPr sz="1400">
                        <a:solidFill>
                          <a:schemeClr val="bg1"/>
                        </a:solidFill>
                      </a:defRPr>
                    </a:pPr>
                    <a:r>
                      <a:rPr lang="en-US" sz="1400"/>
                      <a:t>12%</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r>
                      <a:rPr lang="en-US" sz="1400"/>
                      <a:t>Zn</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Sheet1!$A$71:$A$78</c:f>
              <c:strCache>
                <c:ptCount val="8"/>
                <c:pt idx="0">
                  <c:v>TKN</c:v>
                </c:pt>
                <c:pt idx="1">
                  <c:v>NH4-N</c:v>
                </c:pt>
                <c:pt idx="2">
                  <c:v>Organic-N</c:v>
                </c:pt>
                <c:pt idx="3">
                  <c:v>P</c:v>
                </c:pt>
                <c:pt idx="4">
                  <c:v>K</c:v>
                </c:pt>
                <c:pt idx="5">
                  <c:v>S</c:v>
                </c:pt>
                <c:pt idx="6">
                  <c:v>Fe</c:v>
                </c:pt>
                <c:pt idx="7">
                  <c:v>Zn</c:v>
                </c:pt>
              </c:strCache>
            </c:strRef>
          </c:cat>
          <c:val>
            <c:numRef>
              <c:f>Sheet1!$B$71:$B$78</c:f>
              <c:numCache>
                <c:formatCode>_("$"* #,##0.00_);_("$"* \(#,##0.00\);_("$"* "-"??_);_(@_)</c:formatCode>
                <c:ptCount val="8"/>
                <c:pt idx="1">
                  <c:v>0.0</c:v>
                </c:pt>
                <c:pt idx="2">
                  <c:v>9.625</c:v>
                </c:pt>
                <c:pt idx="3">
                  <c:v>19.6</c:v>
                </c:pt>
                <c:pt idx="4">
                  <c:v>0.0</c:v>
                </c:pt>
                <c:pt idx="5">
                  <c:v>4.08</c:v>
                </c:pt>
                <c:pt idx="6">
                  <c:v>0.0</c:v>
                </c:pt>
                <c:pt idx="7">
                  <c:v>1.856</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w="19050"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1E060A3-4C32-411E-A257-B7F93E414B83}" type="datetimeFigureOut">
              <a:rPr lang="en-US" smtClean="0"/>
              <a:t>10/24/18</a:t>
            </a:fld>
            <a:endParaRPr lang="en-US"/>
          </a:p>
        </p:txBody>
      </p:sp>
      <p:sp>
        <p:nvSpPr>
          <p:cNvPr id="4" name="Footer Placeholder 3"/>
          <p:cNvSpPr>
            <a:spLocks noGrp="1"/>
          </p:cNvSpPr>
          <p:nvPr>
            <p:ph type="ftr" sz="quarter" idx="2"/>
          </p:nvPr>
        </p:nvSpPr>
        <p:spPr>
          <a:xfrm>
            <a:off x="0"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9"/>
            <a:ext cx="3037840" cy="466433"/>
          </a:xfrm>
          <a:prstGeom prst="rect">
            <a:avLst/>
          </a:prstGeom>
        </p:spPr>
        <p:txBody>
          <a:bodyPr vert="horz" lIns="93177" tIns="46589" rIns="93177" bIns="46589" rtlCol="0" anchor="b"/>
          <a:lstStyle>
            <a:lvl1pPr algn="r">
              <a:defRPr sz="1200"/>
            </a:lvl1pPr>
          </a:lstStyle>
          <a:p>
            <a:fld id="{58E115BE-0672-4A2B-B676-E51504FD1BD2}" type="slidenum">
              <a:rPr lang="en-US" smtClean="0"/>
              <a:t>‹#›</a:t>
            </a:fld>
            <a:endParaRPr lang="en-US"/>
          </a:p>
        </p:txBody>
      </p:sp>
    </p:spTree>
    <p:extLst>
      <p:ext uri="{BB962C8B-B14F-4D97-AF65-F5344CB8AC3E}">
        <p14:creationId xmlns:p14="http://schemas.microsoft.com/office/powerpoint/2010/main" val="1919776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289EE00-FE3A-4BDE-AF83-B0752FB6F8B7}" type="datetimeFigureOut">
              <a:rPr lang="en-US" smtClean="0"/>
              <a:t>10/24/18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77" tIns="46589" rIns="93177" bIns="46589" rtlCol="0" anchor="b"/>
          <a:lstStyle>
            <a:lvl1pPr algn="r">
              <a:defRPr sz="1200"/>
            </a:lvl1pPr>
          </a:lstStyle>
          <a:p>
            <a:fld id="{C7DE7518-E194-4E76-BA98-5B57A783E224}" type="slidenum">
              <a:rPr lang="en-US" smtClean="0"/>
              <a:t>‹#›</a:t>
            </a:fld>
            <a:endParaRPr lang="en-US"/>
          </a:p>
        </p:txBody>
      </p:sp>
    </p:spTree>
    <p:extLst>
      <p:ext uri="{BB962C8B-B14F-4D97-AF65-F5344CB8AC3E}">
        <p14:creationId xmlns:p14="http://schemas.microsoft.com/office/powerpoint/2010/main" val="18153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51555" name="Notes Placeholder 2"/>
          <p:cNvSpPr>
            <a:spLocks noGrp="1"/>
          </p:cNvSpPr>
          <p:nvPr>
            <p:ph type="body" idx="1"/>
          </p:nvPr>
        </p:nvSpPr>
        <p:spPr>
          <a:noFill/>
        </p:spPr>
        <p:txBody>
          <a:bodyPr/>
          <a:lstStyle/>
          <a:p>
            <a:r>
              <a:rPr lang="en-US" altLang="en-US" u="sng" smtClean="0">
                <a:latin typeface="Times New Roman" panose="02020603050405020304" pitchFamily="18" charset="0"/>
              </a:rPr>
              <a:t>Solid manure transportation </a:t>
            </a:r>
            <a:endParaRPr lang="en-US" altLang="en-US" smtClean="0">
              <a:latin typeface="Times New Roman" panose="02020603050405020304" pitchFamily="18" charset="0"/>
            </a:endParaRPr>
          </a:p>
          <a:p>
            <a:r>
              <a:rPr lang="en-US" altLang="en-US" smtClean="0">
                <a:latin typeface="Times New Roman" panose="02020603050405020304" pitchFamily="18" charset="0"/>
              </a:rPr>
              <a:t>$0.50/ton to load </a:t>
            </a:r>
          </a:p>
          <a:p>
            <a:r>
              <a:rPr lang="en-US" altLang="en-US" smtClean="0">
                <a:latin typeface="Times New Roman" panose="02020603050405020304" pitchFamily="18" charset="0"/>
              </a:rPr>
              <a:t>1 mile - $1.85/ton</a:t>
            </a:r>
          </a:p>
          <a:p>
            <a:r>
              <a:rPr lang="en-US" altLang="en-US" smtClean="0">
                <a:latin typeface="Times New Roman" panose="02020603050405020304" pitchFamily="18" charset="0"/>
              </a:rPr>
              <a:t>5 miles - $2.50/ton</a:t>
            </a:r>
          </a:p>
          <a:p>
            <a:r>
              <a:rPr lang="en-US" altLang="en-US" smtClean="0">
                <a:latin typeface="Times New Roman" panose="02020603050405020304" pitchFamily="18" charset="0"/>
              </a:rPr>
              <a:t>10 miles - $3.50/ton</a:t>
            </a:r>
          </a:p>
          <a:p>
            <a:r>
              <a:rPr lang="en-US" altLang="en-US" smtClean="0">
                <a:latin typeface="Times New Roman" panose="02020603050405020304" pitchFamily="18" charset="0"/>
              </a:rPr>
              <a:t>15 miles - $4.50/ton</a:t>
            </a:r>
          </a:p>
          <a:p>
            <a:r>
              <a:rPr lang="en-US" altLang="en-US" smtClean="0">
                <a:latin typeface="Times New Roman" panose="02020603050405020304" pitchFamily="18" charset="0"/>
              </a:rPr>
              <a:t>20 miles - $5.50/ton</a:t>
            </a:r>
          </a:p>
          <a:p>
            <a:r>
              <a:rPr lang="en-US" altLang="en-US" smtClean="0">
                <a:latin typeface="Times New Roman" panose="02020603050405020304" pitchFamily="18" charset="0"/>
              </a:rPr>
              <a:t>$0.50/ton to push up stockpile at field if needed</a:t>
            </a:r>
          </a:p>
          <a:p>
            <a:r>
              <a:rPr lang="en-US" altLang="en-US" smtClean="0">
                <a:latin typeface="Times New Roman" panose="02020603050405020304" pitchFamily="18" charset="0"/>
              </a:rPr>
              <a:t> </a:t>
            </a:r>
          </a:p>
          <a:p>
            <a:r>
              <a:rPr lang="en-US" altLang="en-US" u="sng" smtClean="0">
                <a:latin typeface="Times New Roman" panose="02020603050405020304" pitchFamily="18" charset="0"/>
              </a:rPr>
              <a:t>Solid manure application</a:t>
            </a:r>
            <a:endParaRPr lang="en-US" altLang="en-US" smtClean="0">
              <a:latin typeface="Times New Roman" panose="02020603050405020304" pitchFamily="18" charset="0"/>
            </a:endParaRPr>
          </a:p>
          <a:p>
            <a:r>
              <a:rPr lang="en-US" altLang="en-US" smtClean="0">
                <a:latin typeface="Times New Roman" panose="02020603050405020304" pitchFamily="18" charset="0"/>
              </a:rPr>
              <a:t>5 ton/acre rate $8.00/ton</a:t>
            </a:r>
          </a:p>
          <a:p>
            <a:r>
              <a:rPr lang="en-US" altLang="en-US" smtClean="0">
                <a:latin typeface="Times New Roman" panose="02020603050405020304" pitchFamily="18" charset="0"/>
              </a:rPr>
              <a:t>10 ton/acre rate $5.00/ton</a:t>
            </a:r>
          </a:p>
          <a:p>
            <a:r>
              <a:rPr lang="en-US" altLang="en-US" smtClean="0">
                <a:latin typeface="Times New Roman" panose="02020603050405020304" pitchFamily="18" charset="0"/>
              </a:rPr>
              <a:t>15 ton/acre rate $4.00/ton</a:t>
            </a:r>
          </a:p>
          <a:p>
            <a:r>
              <a:rPr lang="en-US" altLang="en-US" smtClean="0">
                <a:latin typeface="Times New Roman" panose="02020603050405020304" pitchFamily="18" charset="0"/>
              </a:rPr>
              <a:t>20 ton/acre rate $3.25/ton</a:t>
            </a:r>
          </a:p>
          <a:p>
            <a:r>
              <a:rPr lang="en-US" altLang="en-US" smtClean="0">
                <a:latin typeface="Times New Roman" panose="02020603050405020304" pitchFamily="18" charset="0"/>
              </a:rPr>
              <a:t>25 ton/acre rate $3.00/ton</a:t>
            </a:r>
          </a:p>
          <a:p>
            <a:endParaRPr lang="en-US" altLang="en-US" smtClean="0">
              <a:latin typeface="Times New Roman" panose="02020603050405020304" pitchFamily="18" charset="0"/>
            </a:endParaRPr>
          </a:p>
          <a:p>
            <a:r>
              <a:rPr lang="en-US" altLang="en-US" smtClean="0">
                <a:latin typeface="Times New Roman" panose="02020603050405020304" pitchFamily="18" charset="0"/>
              </a:rPr>
              <a:t>The side dumps are usually about 25 – 28 ton capacity. (can vary depending upon moisture content of the manure)</a:t>
            </a:r>
          </a:p>
          <a:p>
            <a:r>
              <a:rPr lang="en-US" altLang="en-US" smtClean="0">
                <a:latin typeface="Times New Roman" panose="02020603050405020304" pitchFamily="18" charset="0"/>
              </a:rPr>
              <a:t>The spreaders are anywhere from 35 – 50 ton capacity. (can vary depending upon moisture content of the manure)</a:t>
            </a:r>
          </a:p>
          <a:p>
            <a:r>
              <a:rPr lang="en-US" altLang="en-US" smtClean="0">
                <a:latin typeface="Times New Roman" panose="02020603050405020304" pitchFamily="18" charset="0"/>
              </a:rPr>
              <a:t>The loaders can vary from 3 -5 yard buckets.</a:t>
            </a:r>
          </a:p>
          <a:p>
            <a:endParaRPr lang="en-US" altLang="en-US" smtClean="0">
              <a:latin typeface="Times New Roman" panose="02020603050405020304" pitchFamily="18" charset="0"/>
            </a:endParaRPr>
          </a:p>
        </p:txBody>
      </p:sp>
      <p:sp>
        <p:nvSpPr>
          <p:cNvPr id="151556" name="Slide Number Placeholder 3"/>
          <p:cNvSpPr>
            <a:spLocks noGrp="1"/>
          </p:cNvSpPr>
          <p:nvPr>
            <p:ph type="sldNum" sz="quarter" idx="5"/>
          </p:nvPr>
        </p:nvSpPr>
        <p:spPr>
          <a:noFill/>
        </p:spPr>
        <p:txBody>
          <a:bodyPr/>
          <a:lstStyle>
            <a:lvl1pPr defTabSz="928688">
              <a:defRPr>
                <a:solidFill>
                  <a:schemeClr val="tx1"/>
                </a:solidFill>
                <a:latin typeface="Tahoma" panose="020B0604030504040204" pitchFamily="34" charset="0"/>
              </a:defRPr>
            </a:lvl1pPr>
            <a:lvl2pPr marL="742950" indent="-285750" defTabSz="928688">
              <a:defRPr>
                <a:solidFill>
                  <a:schemeClr val="tx1"/>
                </a:solidFill>
                <a:latin typeface="Tahoma" panose="020B0604030504040204" pitchFamily="34" charset="0"/>
              </a:defRPr>
            </a:lvl2pPr>
            <a:lvl3pPr marL="1143000" indent="-228600" defTabSz="928688">
              <a:defRPr>
                <a:solidFill>
                  <a:schemeClr val="tx1"/>
                </a:solidFill>
                <a:latin typeface="Tahoma" panose="020B0604030504040204" pitchFamily="34" charset="0"/>
              </a:defRPr>
            </a:lvl3pPr>
            <a:lvl4pPr marL="1600200" indent="-228600" defTabSz="928688">
              <a:defRPr>
                <a:solidFill>
                  <a:schemeClr val="tx1"/>
                </a:solidFill>
                <a:latin typeface="Tahoma" panose="020B0604030504040204" pitchFamily="34" charset="0"/>
              </a:defRPr>
            </a:lvl4pPr>
            <a:lvl5pPr marL="2057400" indent="-228600" defTabSz="928688">
              <a:defRPr>
                <a:solidFill>
                  <a:schemeClr val="tx1"/>
                </a:solidFill>
                <a:latin typeface="Tahoma" panose="020B0604030504040204" pitchFamily="34" charset="0"/>
              </a:defRPr>
            </a:lvl5pPr>
            <a:lvl6pPr marL="2514600" indent="-228600" defTabSz="928688" eaLnBrk="0" fontAlgn="base" hangingPunct="0">
              <a:spcBef>
                <a:spcPct val="0"/>
              </a:spcBef>
              <a:spcAft>
                <a:spcPct val="0"/>
              </a:spcAft>
              <a:defRPr>
                <a:solidFill>
                  <a:schemeClr val="tx1"/>
                </a:solidFill>
                <a:latin typeface="Tahoma" panose="020B0604030504040204" pitchFamily="34" charset="0"/>
              </a:defRPr>
            </a:lvl6pPr>
            <a:lvl7pPr marL="2971800" indent="-228600" defTabSz="928688" eaLnBrk="0" fontAlgn="base" hangingPunct="0">
              <a:spcBef>
                <a:spcPct val="0"/>
              </a:spcBef>
              <a:spcAft>
                <a:spcPct val="0"/>
              </a:spcAft>
              <a:defRPr>
                <a:solidFill>
                  <a:schemeClr val="tx1"/>
                </a:solidFill>
                <a:latin typeface="Tahoma" panose="020B0604030504040204" pitchFamily="34" charset="0"/>
              </a:defRPr>
            </a:lvl7pPr>
            <a:lvl8pPr marL="3429000" indent="-228600" defTabSz="928688" eaLnBrk="0" fontAlgn="base" hangingPunct="0">
              <a:spcBef>
                <a:spcPct val="0"/>
              </a:spcBef>
              <a:spcAft>
                <a:spcPct val="0"/>
              </a:spcAft>
              <a:defRPr>
                <a:solidFill>
                  <a:schemeClr val="tx1"/>
                </a:solidFill>
                <a:latin typeface="Tahoma" panose="020B0604030504040204" pitchFamily="34" charset="0"/>
              </a:defRPr>
            </a:lvl8pPr>
            <a:lvl9pPr marL="3886200" indent="-228600" defTabSz="928688" eaLnBrk="0" fontAlgn="base" hangingPunct="0">
              <a:spcBef>
                <a:spcPct val="0"/>
              </a:spcBef>
              <a:spcAft>
                <a:spcPct val="0"/>
              </a:spcAft>
              <a:defRPr>
                <a:solidFill>
                  <a:schemeClr val="tx1"/>
                </a:solidFill>
                <a:latin typeface="Tahoma" panose="020B0604030504040204" pitchFamily="34" charset="0"/>
              </a:defRPr>
            </a:lvl9pPr>
          </a:lstStyle>
          <a:p>
            <a:fld id="{7D9E0640-2A73-4E68-A8F0-A38FF5D9F46D}" type="slidenum">
              <a:rPr lang="en-US" altLang="en-US" smtClean="0">
                <a:latin typeface="Times New Roman" panose="02020603050405020304" pitchFamily="18" charset="0"/>
              </a:rPr>
              <a:pPr/>
              <a:t>15</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8840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a:defRPr>
                <a:solidFill>
                  <a:schemeClr val="tx1"/>
                </a:solidFill>
                <a:latin typeface="Tahoma" charset="0"/>
              </a:defRPr>
            </a:lvl1pPr>
            <a:lvl2pPr marL="742950" indent="-285750" defTabSz="928688">
              <a:defRPr>
                <a:solidFill>
                  <a:schemeClr val="tx1"/>
                </a:solidFill>
                <a:latin typeface="Tahoma" charset="0"/>
              </a:defRPr>
            </a:lvl2pPr>
            <a:lvl3pPr marL="1143000" indent="-228600" defTabSz="928688">
              <a:defRPr>
                <a:solidFill>
                  <a:schemeClr val="tx1"/>
                </a:solidFill>
                <a:latin typeface="Tahoma" charset="0"/>
              </a:defRPr>
            </a:lvl3pPr>
            <a:lvl4pPr marL="1600200" indent="-228600" defTabSz="928688">
              <a:defRPr>
                <a:solidFill>
                  <a:schemeClr val="tx1"/>
                </a:solidFill>
                <a:latin typeface="Tahoma" charset="0"/>
              </a:defRPr>
            </a:lvl4pPr>
            <a:lvl5pPr marL="2057400" indent="-228600" defTabSz="928688">
              <a:defRPr>
                <a:solidFill>
                  <a:schemeClr val="tx1"/>
                </a:solidFill>
                <a:latin typeface="Tahoma" charset="0"/>
              </a:defRPr>
            </a:lvl5pPr>
            <a:lvl6pPr marL="2514600" indent="-228600" defTabSz="928688" eaLnBrk="0" fontAlgn="base" hangingPunct="0">
              <a:spcBef>
                <a:spcPct val="0"/>
              </a:spcBef>
              <a:spcAft>
                <a:spcPct val="0"/>
              </a:spcAft>
              <a:defRPr>
                <a:solidFill>
                  <a:schemeClr val="tx1"/>
                </a:solidFill>
                <a:latin typeface="Tahoma" charset="0"/>
              </a:defRPr>
            </a:lvl6pPr>
            <a:lvl7pPr marL="2971800" indent="-228600" defTabSz="928688" eaLnBrk="0" fontAlgn="base" hangingPunct="0">
              <a:spcBef>
                <a:spcPct val="0"/>
              </a:spcBef>
              <a:spcAft>
                <a:spcPct val="0"/>
              </a:spcAft>
              <a:defRPr>
                <a:solidFill>
                  <a:schemeClr val="tx1"/>
                </a:solidFill>
                <a:latin typeface="Tahoma" charset="0"/>
              </a:defRPr>
            </a:lvl7pPr>
            <a:lvl8pPr marL="3429000" indent="-228600" defTabSz="928688" eaLnBrk="0" fontAlgn="base" hangingPunct="0">
              <a:spcBef>
                <a:spcPct val="0"/>
              </a:spcBef>
              <a:spcAft>
                <a:spcPct val="0"/>
              </a:spcAft>
              <a:defRPr>
                <a:solidFill>
                  <a:schemeClr val="tx1"/>
                </a:solidFill>
                <a:latin typeface="Tahoma" charset="0"/>
              </a:defRPr>
            </a:lvl8pPr>
            <a:lvl9pPr marL="3886200" indent="-228600" defTabSz="928688" eaLnBrk="0" fontAlgn="base" hangingPunct="0">
              <a:spcBef>
                <a:spcPct val="0"/>
              </a:spcBef>
              <a:spcAft>
                <a:spcPct val="0"/>
              </a:spcAft>
              <a:defRPr>
                <a:solidFill>
                  <a:schemeClr val="tx1"/>
                </a:solidFill>
                <a:latin typeface="Tahoma" charset="0"/>
              </a:defRPr>
            </a:lvl9pPr>
          </a:lstStyle>
          <a:p>
            <a:pPr>
              <a:defRPr/>
            </a:pPr>
            <a:fld id="{CE895443-51BF-4A55-8764-99C4F5CA4A9D}" type="slidenum">
              <a:rPr lang="en-US" altLang="en-US">
                <a:latin typeface="Times New Roman" charset="0"/>
              </a:rPr>
              <a:pPr>
                <a:defRPr/>
              </a:pPr>
              <a:t>18</a:t>
            </a:fld>
            <a:endParaRPr lang="en-US" altLang="en-US">
              <a:latin typeface="Times New Roman"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Times New Roman" panose="02020603050405020304" pitchFamily="18" charset="0"/>
              </a:rPr>
              <a:t>Manure also is good for the soil. Because of the organic matter, by that I mean undigested food particles and bedding, manure improves water movement into the ground rather than allowing  that water to run off. And when runoff is decreased, so is erosion. </a:t>
            </a:r>
          </a:p>
          <a:p>
            <a:pPr eaLnBrk="1" hangingPunct="1">
              <a:defRPr/>
            </a:pPr>
            <a:endParaRPr lang="en-US" altLang="en-US">
              <a:latin typeface="Times New Roman" panose="02020603050405020304" pitchFamily="18" charset="0"/>
            </a:endParaRPr>
          </a:p>
          <a:p>
            <a:pPr eaLnBrk="1" hangingPunct="1">
              <a:defRPr/>
            </a:pPr>
            <a:r>
              <a:rPr lang="en-US" altLang="en-US">
                <a:latin typeface="Times New Roman" panose="02020603050405020304" pitchFamily="18" charset="0"/>
              </a:rPr>
              <a:t>Carbon is an essential component of a healthy soil.  When manure is added to the soil, it is quickly colonized by millions of bacteria.  These organisms derive their energy and nutrients from the organic matter. During the decomposition of the organic matter, bacteria produce large quantities of polysaccharides.  These are the “sticky glue” that allows soils to form aggregates.</a:t>
            </a:r>
          </a:p>
          <a:p>
            <a:pPr eaLnBrk="1" hangingPunct="1">
              <a:defRPr/>
            </a:pPr>
            <a:endParaRPr lang="en-US" altLang="en-US">
              <a:latin typeface="Times New Roman" panose="02020603050405020304" pitchFamily="18" charset="0"/>
            </a:endParaRPr>
          </a:p>
          <a:p>
            <a:pPr eaLnBrk="1" hangingPunct="1">
              <a:defRPr/>
            </a:pPr>
            <a:r>
              <a:rPr lang="en-US" altLang="en-US">
                <a:latin typeface="Times New Roman" panose="02020603050405020304" pitchFamily="18" charset="0"/>
              </a:rPr>
              <a:t>The end result is greater moisture infiltration into the soil, less runoff and less erosion.</a:t>
            </a:r>
          </a:p>
        </p:txBody>
      </p:sp>
    </p:spTree>
    <p:extLst>
      <p:ext uri="{BB962C8B-B14F-4D97-AF65-F5344CB8AC3E}">
        <p14:creationId xmlns:p14="http://schemas.microsoft.com/office/powerpoint/2010/main" val="58963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a:defRPr>
                <a:solidFill>
                  <a:schemeClr val="tx1"/>
                </a:solidFill>
                <a:latin typeface="Tahoma" charset="0"/>
              </a:defRPr>
            </a:lvl1pPr>
            <a:lvl2pPr marL="742950" indent="-285750" defTabSz="928688">
              <a:defRPr>
                <a:solidFill>
                  <a:schemeClr val="tx1"/>
                </a:solidFill>
                <a:latin typeface="Tahoma" charset="0"/>
              </a:defRPr>
            </a:lvl2pPr>
            <a:lvl3pPr marL="1143000" indent="-228600" defTabSz="928688">
              <a:defRPr>
                <a:solidFill>
                  <a:schemeClr val="tx1"/>
                </a:solidFill>
                <a:latin typeface="Tahoma" charset="0"/>
              </a:defRPr>
            </a:lvl3pPr>
            <a:lvl4pPr marL="1600200" indent="-228600" defTabSz="928688">
              <a:defRPr>
                <a:solidFill>
                  <a:schemeClr val="tx1"/>
                </a:solidFill>
                <a:latin typeface="Tahoma" charset="0"/>
              </a:defRPr>
            </a:lvl4pPr>
            <a:lvl5pPr marL="2057400" indent="-228600" defTabSz="928688">
              <a:defRPr>
                <a:solidFill>
                  <a:schemeClr val="tx1"/>
                </a:solidFill>
                <a:latin typeface="Tahoma" charset="0"/>
              </a:defRPr>
            </a:lvl5pPr>
            <a:lvl6pPr marL="2514600" indent="-228600" defTabSz="928688" eaLnBrk="0" fontAlgn="base" hangingPunct="0">
              <a:spcBef>
                <a:spcPct val="0"/>
              </a:spcBef>
              <a:spcAft>
                <a:spcPct val="0"/>
              </a:spcAft>
              <a:defRPr>
                <a:solidFill>
                  <a:schemeClr val="tx1"/>
                </a:solidFill>
                <a:latin typeface="Tahoma" charset="0"/>
              </a:defRPr>
            </a:lvl6pPr>
            <a:lvl7pPr marL="2971800" indent="-228600" defTabSz="928688" eaLnBrk="0" fontAlgn="base" hangingPunct="0">
              <a:spcBef>
                <a:spcPct val="0"/>
              </a:spcBef>
              <a:spcAft>
                <a:spcPct val="0"/>
              </a:spcAft>
              <a:defRPr>
                <a:solidFill>
                  <a:schemeClr val="tx1"/>
                </a:solidFill>
                <a:latin typeface="Tahoma" charset="0"/>
              </a:defRPr>
            </a:lvl7pPr>
            <a:lvl8pPr marL="3429000" indent="-228600" defTabSz="928688" eaLnBrk="0" fontAlgn="base" hangingPunct="0">
              <a:spcBef>
                <a:spcPct val="0"/>
              </a:spcBef>
              <a:spcAft>
                <a:spcPct val="0"/>
              </a:spcAft>
              <a:defRPr>
                <a:solidFill>
                  <a:schemeClr val="tx1"/>
                </a:solidFill>
                <a:latin typeface="Tahoma" charset="0"/>
              </a:defRPr>
            </a:lvl8pPr>
            <a:lvl9pPr marL="3886200" indent="-228600" defTabSz="928688" eaLnBrk="0" fontAlgn="base" hangingPunct="0">
              <a:spcBef>
                <a:spcPct val="0"/>
              </a:spcBef>
              <a:spcAft>
                <a:spcPct val="0"/>
              </a:spcAft>
              <a:defRPr>
                <a:solidFill>
                  <a:schemeClr val="tx1"/>
                </a:solidFill>
                <a:latin typeface="Tahoma" charset="0"/>
              </a:defRPr>
            </a:lvl9pPr>
          </a:lstStyle>
          <a:p>
            <a:pPr>
              <a:defRPr/>
            </a:pPr>
            <a:fld id="{CE895443-51BF-4A55-8764-99C4F5CA4A9D}" type="slidenum">
              <a:rPr lang="en-US" altLang="en-US">
                <a:latin typeface="Times New Roman" charset="0"/>
              </a:rPr>
              <a:pPr>
                <a:defRPr/>
              </a:pPr>
              <a:t>19</a:t>
            </a:fld>
            <a:endParaRPr lang="en-US" altLang="en-US">
              <a:latin typeface="Times New Roman"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en-US">
                <a:latin typeface="Times New Roman" panose="02020603050405020304" pitchFamily="18" charset="0"/>
              </a:rPr>
              <a:t>Manure also is good for the soil. Because of the organic matter, by that I mean undigested food particles and bedding, manure improves water movement into the ground rather than allowing  that water to run off. And when runoff is decreased, so is erosion. </a:t>
            </a:r>
          </a:p>
          <a:p>
            <a:pPr eaLnBrk="1" hangingPunct="1">
              <a:defRPr/>
            </a:pPr>
            <a:endParaRPr lang="en-US" altLang="en-US">
              <a:latin typeface="Times New Roman" panose="02020603050405020304" pitchFamily="18" charset="0"/>
            </a:endParaRPr>
          </a:p>
          <a:p>
            <a:pPr eaLnBrk="1" hangingPunct="1">
              <a:defRPr/>
            </a:pPr>
            <a:r>
              <a:rPr lang="en-US" altLang="en-US">
                <a:latin typeface="Times New Roman" panose="02020603050405020304" pitchFamily="18" charset="0"/>
              </a:rPr>
              <a:t>Carbon is an essential component of a healthy soil.  When manure is added to the soil, it is quickly colonized by millions of bacteria.  These organisms derive their energy and nutrients from the organic matter. During the decomposition of the organic matter, bacteria produce large quantities of polysaccharides.  These are the “sticky glue” that allows soils to form aggregates.</a:t>
            </a:r>
          </a:p>
          <a:p>
            <a:pPr eaLnBrk="1" hangingPunct="1">
              <a:defRPr/>
            </a:pPr>
            <a:endParaRPr lang="en-US" altLang="en-US">
              <a:latin typeface="Times New Roman" panose="02020603050405020304" pitchFamily="18" charset="0"/>
            </a:endParaRPr>
          </a:p>
          <a:p>
            <a:pPr eaLnBrk="1" hangingPunct="1">
              <a:defRPr/>
            </a:pPr>
            <a:r>
              <a:rPr lang="en-US" altLang="en-US">
                <a:latin typeface="Times New Roman" panose="02020603050405020304" pitchFamily="18" charset="0"/>
              </a:rPr>
              <a:t>The end result is greater moisture infiltration into the soil, less runoff and less erosion.</a:t>
            </a:r>
          </a:p>
        </p:txBody>
      </p:sp>
    </p:spTree>
    <p:extLst>
      <p:ext uri="{BB962C8B-B14F-4D97-AF65-F5344CB8AC3E}">
        <p14:creationId xmlns:p14="http://schemas.microsoft.com/office/powerpoint/2010/main" val="331155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smtClean="0">
              <a:latin typeface="Times New Roman" panose="02020603050405020304" pitchFamily="18" charset="0"/>
            </a:endParaRPr>
          </a:p>
        </p:txBody>
      </p:sp>
      <p:sp>
        <p:nvSpPr>
          <p:cNvPr id="5427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a:defRPr>
                <a:solidFill>
                  <a:schemeClr val="tx1"/>
                </a:solidFill>
                <a:latin typeface="Tahoma" charset="0"/>
              </a:defRPr>
            </a:lvl1pPr>
            <a:lvl2pPr marL="742950" indent="-285750" defTabSz="928688">
              <a:defRPr>
                <a:solidFill>
                  <a:schemeClr val="tx1"/>
                </a:solidFill>
                <a:latin typeface="Tahoma" charset="0"/>
              </a:defRPr>
            </a:lvl2pPr>
            <a:lvl3pPr marL="1143000" indent="-228600" defTabSz="928688">
              <a:defRPr>
                <a:solidFill>
                  <a:schemeClr val="tx1"/>
                </a:solidFill>
                <a:latin typeface="Tahoma" charset="0"/>
              </a:defRPr>
            </a:lvl3pPr>
            <a:lvl4pPr marL="1600200" indent="-228600" defTabSz="928688">
              <a:defRPr>
                <a:solidFill>
                  <a:schemeClr val="tx1"/>
                </a:solidFill>
                <a:latin typeface="Tahoma" charset="0"/>
              </a:defRPr>
            </a:lvl4pPr>
            <a:lvl5pPr marL="2057400" indent="-228600" defTabSz="928688">
              <a:defRPr>
                <a:solidFill>
                  <a:schemeClr val="tx1"/>
                </a:solidFill>
                <a:latin typeface="Tahoma" charset="0"/>
              </a:defRPr>
            </a:lvl5pPr>
            <a:lvl6pPr marL="2514600" indent="-228600" defTabSz="928688" eaLnBrk="0" fontAlgn="base" hangingPunct="0">
              <a:spcBef>
                <a:spcPct val="0"/>
              </a:spcBef>
              <a:spcAft>
                <a:spcPct val="0"/>
              </a:spcAft>
              <a:defRPr>
                <a:solidFill>
                  <a:schemeClr val="tx1"/>
                </a:solidFill>
                <a:latin typeface="Tahoma" charset="0"/>
              </a:defRPr>
            </a:lvl6pPr>
            <a:lvl7pPr marL="2971800" indent="-228600" defTabSz="928688" eaLnBrk="0" fontAlgn="base" hangingPunct="0">
              <a:spcBef>
                <a:spcPct val="0"/>
              </a:spcBef>
              <a:spcAft>
                <a:spcPct val="0"/>
              </a:spcAft>
              <a:defRPr>
                <a:solidFill>
                  <a:schemeClr val="tx1"/>
                </a:solidFill>
                <a:latin typeface="Tahoma" charset="0"/>
              </a:defRPr>
            </a:lvl7pPr>
            <a:lvl8pPr marL="3429000" indent="-228600" defTabSz="928688" eaLnBrk="0" fontAlgn="base" hangingPunct="0">
              <a:spcBef>
                <a:spcPct val="0"/>
              </a:spcBef>
              <a:spcAft>
                <a:spcPct val="0"/>
              </a:spcAft>
              <a:defRPr>
                <a:solidFill>
                  <a:schemeClr val="tx1"/>
                </a:solidFill>
                <a:latin typeface="Tahoma" charset="0"/>
              </a:defRPr>
            </a:lvl8pPr>
            <a:lvl9pPr marL="3886200" indent="-228600" defTabSz="928688" eaLnBrk="0" fontAlgn="base" hangingPunct="0">
              <a:spcBef>
                <a:spcPct val="0"/>
              </a:spcBef>
              <a:spcAft>
                <a:spcPct val="0"/>
              </a:spcAft>
              <a:defRPr>
                <a:solidFill>
                  <a:schemeClr val="tx1"/>
                </a:solidFill>
                <a:latin typeface="Tahoma" charset="0"/>
              </a:defRPr>
            </a:lvl9pPr>
          </a:lstStyle>
          <a:p>
            <a:pPr>
              <a:defRPr/>
            </a:pPr>
            <a:fld id="{E28E13AA-48C8-4667-A399-C5C50BE89AF9}" type="slidenum">
              <a:rPr lang="en-US" altLang="en-US">
                <a:latin typeface="Times New Roman" charset="0"/>
              </a:rPr>
              <a:pPr>
                <a:defRPr/>
              </a:pPr>
              <a:t>20</a:t>
            </a:fld>
            <a:endParaRPr lang="en-US" altLang="en-US">
              <a:latin typeface="Times New Roman" charset="0"/>
            </a:endParaRPr>
          </a:p>
        </p:txBody>
      </p:sp>
    </p:spTree>
    <p:extLst>
      <p:ext uri="{BB962C8B-B14F-4D97-AF65-F5344CB8AC3E}">
        <p14:creationId xmlns:p14="http://schemas.microsoft.com/office/powerpoint/2010/main" val="1471546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0" y="0"/>
            <a:ext cx="9144000" cy="3105150"/>
          </a:xfrm>
          <a:prstGeom prst="rect">
            <a:avLst/>
          </a:prstGeom>
        </p:spPr>
        <p:txBody>
          <a:bodyPr vert="horz"/>
          <a:lstStyle/>
          <a:p>
            <a:r>
              <a:rPr lang="en-US" smtClean="0"/>
              <a:t>Click icon to add picture</a:t>
            </a:r>
            <a:endParaRPr lang="en-US"/>
          </a:p>
        </p:txBody>
      </p:sp>
      <p:sp>
        <p:nvSpPr>
          <p:cNvPr id="10" name="Text Placeholder 2"/>
          <p:cNvSpPr>
            <a:spLocks noGrp="1"/>
          </p:cNvSpPr>
          <p:nvPr>
            <p:ph type="body" sz="quarter" idx="11"/>
          </p:nvPr>
        </p:nvSpPr>
        <p:spPr>
          <a:xfrm>
            <a:off x="914400" y="3867150"/>
            <a:ext cx="7239000" cy="533400"/>
          </a:xfrm>
          <a:prstGeom prst="rect">
            <a:avLst/>
          </a:prstGeom>
        </p:spPr>
        <p:txBody>
          <a:bodyPr vert="horz"/>
          <a:lstStyle>
            <a:lvl1pPr marL="0" indent="0" algn="ctr">
              <a:buFontTx/>
              <a:buNone/>
              <a:defRPr sz="2400">
                <a:solidFill>
                  <a:schemeClr val="bg1"/>
                </a:solidFill>
                <a:latin typeface="Minion"/>
              </a:defRPr>
            </a:lvl1pPr>
          </a:lstStyle>
          <a:p>
            <a:pPr lvl="0"/>
            <a:r>
              <a:rPr lang="en-US" smtClean="0"/>
              <a:t>Click to edit Master text styles</a:t>
            </a:r>
          </a:p>
        </p:txBody>
      </p:sp>
      <p:sp>
        <p:nvSpPr>
          <p:cNvPr id="4" name="Title 3"/>
          <p:cNvSpPr>
            <a:spLocks noGrp="1"/>
          </p:cNvSpPr>
          <p:nvPr>
            <p:ph type="title"/>
          </p:nvPr>
        </p:nvSpPr>
        <p:spPr>
          <a:xfrm>
            <a:off x="457200" y="3314700"/>
            <a:ext cx="8229600" cy="857250"/>
          </a:xfrm>
          <a:prstGeom prst="rect">
            <a:avLst/>
          </a:prstGeom>
        </p:spPr>
        <p:txBody>
          <a:bodyPr vert="horz"/>
          <a:lstStyle>
            <a:lvl1pPr>
              <a:defRPr sz="3200" cap="all" baseline="0">
                <a:solidFill>
                  <a:schemeClr val="bg1"/>
                </a:solidFill>
                <a:latin typeface="URW Grotesk Medium"/>
              </a:defRPr>
            </a:lvl1pPr>
          </a:lstStyle>
          <a:p>
            <a:r>
              <a:rPr lang="en-US" smtClean="0"/>
              <a:t>Click to edit Master title style</a:t>
            </a:r>
            <a:endParaRPr lang="en-US" dirty="0"/>
          </a:p>
        </p:txBody>
      </p:sp>
      <p:pic>
        <p:nvPicPr>
          <p:cNvPr id="7" name="Picture 6" descr="Template_powerpoint1a.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7"/>
            <a:ext cx="9144000" cy="690372"/>
          </a:xfrm>
          <a:prstGeom prst="rect">
            <a:avLst/>
          </a:prstGeom>
        </p:spPr>
      </p:pic>
    </p:spTree>
    <p:extLst>
      <p:ext uri="{BB962C8B-B14F-4D97-AF65-F5344CB8AC3E}">
        <p14:creationId xmlns:p14="http://schemas.microsoft.com/office/powerpoint/2010/main" val="5668096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llout / Sub-sec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1200150"/>
            <a:ext cx="8229600" cy="2743200"/>
          </a:xfrm>
          <a:prstGeom prst="rect">
            <a:avLst/>
          </a:prstGeom>
        </p:spPr>
        <p:txBody>
          <a:bodyPr vert="horz" anchor="ctr" anchorCtr="0"/>
          <a:lstStyle>
            <a:lvl1pPr algn="ctr">
              <a:defRPr sz="3200" cap="all" baseline="0">
                <a:solidFill>
                  <a:schemeClr val="bg1"/>
                </a:solidFill>
                <a:latin typeface="URW Grotesk Medium"/>
              </a:defRPr>
            </a:lvl1pPr>
          </a:lstStyle>
          <a:p>
            <a:r>
              <a:rPr lang="en-US" smtClean="0"/>
              <a:t>Click to edit Master title style</a:t>
            </a:r>
            <a:endParaRPr lang="en-US" dirty="0"/>
          </a:p>
        </p:txBody>
      </p:sp>
    </p:spTree>
    <p:extLst>
      <p:ext uri="{BB962C8B-B14F-4D97-AF65-F5344CB8AC3E}">
        <p14:creationId xmlns:p14="http://schemas.microsoft.com/office/powerpoint/2010/main" val="1430165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3"/>
          <p:cNvSpPr>
            <a:spLocks noGrp="1"/>
          </p:cNvSpPr>
          <p:nvPr>
            <p:ph type="title"/>
          </p:nvPr>
        </p:nvSpPr>
        <p:spPr>
          <a:xfrm>
            <a:off x="457200" y="438150"/>
            <a:ext cx="8229600" cy="857250"/>
          </a:xfrm>
          <a:prstGeom prst="rect">
            <a:avLst/>
          </a:prstGeom>
        </p:spPr>
        <p:txBody>
          <a:bodyPr vert="horz"/>
          <a:lstStyle>
            <a:lvl1pPr algn="l">
              <a:defRPr sz="3200" cap="none" baseline="0">
                <a:solidFill>
                  <a:schemeClr val="tx1"/>
                </a:solidFill>
                <a:latin typeface="URW Grotesk Medium"/>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762000" y="1123950"/>
            <a:ext cx="7543800" cy="3505200"/>
          </a:xfrm>
          <a:prstGeom prst="rect">
            <a:avLst/>
          </a:prstGeom>
        </p:spPr>
        <p:txBody>
          <a:bodyPr vert="horz"/>
          <a:lstStyle>
            <a:lvl1pPr marL="0" indent="0">
              <a:buFontTx/>
              <a:buNone/>
              <a:defRPr sz="2400">
                <a:latin typeface="Minion"/>
              </a:defRPr>
            </a:lvl1pPr>
            <a:lvl2pPr marL="457189" indent="0">
              <a:buFontTx/>
              <a:buNone/>
              <a:defRPr sz="2400">
                <a:latin typeface="Minion"/>
              </a:defRPr>
            </a:lvl2pPr>
            <a:lvl3pPr marL="914378" indent="0">
              <a:buFontTx/>
              <a:buNone/>
              <a:defRPr sz="2400">
                <a:latin typeface="Minion"/>
              </a:defRPr>
            </a:lvl3pPr>
            <a:lvl4pPr marL="1371566" indent="0">
              <a:buFontTx/>
              <a:buNone/>
              <a:defRPr sz="2400">
                <a:latin typeface="Minion"/>
              </a:defRPr>
            </a:lvl4pPr>
            <a:lvl5pPr marL="1828754" indent="0">
              <a:buFontTx/>
              <a:buNone/>
              <a:defRPr sz="2400">
                <a:latin typeface="Minion"/>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831492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143500"/>
          </a:xfrm>
          <a:prstGeom prst="rect">
            <a:avLst/>
          </a:prstGeom>
        </p:spPr>
        <p:txBody>
          <a:bodyPr vert="horz"/>
          <a:lstStyle/>
          <a:p>
            <a:r>
              <a:rPr lang="en-US" smtClean="0"/>
              <a:t>Click icon to add picture</a:t>
            </a:r>
            <a:endParaRPr lang="en-US"/>
          </a:p>
        </p:txBody>
      </p:sp>
    </p:spTree>
    <p:extLst>
      <p:ext uri="{BB962C8B-B14F-4D97-AF65-F5344CB8AC3E}">
        <p14:creationId xmlns:p14="http://schemas.microsoft.com/office/powerpoint/2010/main" val="194429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95800" cy="5143500"/>
          </a:xfrm>
          <a:prstGeom prst="rect">
            <a:avLst/>
          </a:prstGeom>
        </p:spPr>
        <p:txBody>
          <a:bodyPr vert="horz"/>
          <a:lstStyle/>
          <a:p>
            <a:r>
              <a:rPr lang="en-US" smtClean="0"/>
              <a:t>Click icon to add picture</a:t>
            </a:r>
            <a:endParaRPr lang="en-US"/>
          </a:p>
        </p:txBody>
      </p:sp>
      <p:sp>
        <p:nvSpPr>
          <p:cNvPr id="6" name="Picture Placeholder 5"/>
          <p:cNvSpPr>
            <a:spLocks noGrp="1"/>
          </p:cNvSpPr>
          <p:nvPr>
            <p:ph type="pic" sz="quarter" idx="11"/>
          </p:nvPr>
        </p:nvSpPr>
        <p:spPr>
          <a:xfrm>
            <a:off x="4648200" y="0"/>
            <a:ext cx="4495800" cy="2495550"/>
          </a:xfrm>
          <a:prstGeom prst="rect">
            <a:avLst/>
          </a:prstGeom>
        </p:spPr>
        <p:txBody>
          <a:bodyPr vert="horz"/>
          <a:lstStyle/>
          <a:p>
            <a:r>
              <a:rPr lang="en-US" smtClean="0"/>
              <a:t>Click icon to add picture</a:t>
            </a:r>
            <a:endParaRPr lang="en-US"/>
          </a:p>
        </p:txBody>
      </p:sp>
      <p:sp>
        <p:nvSpPr>
          <p:cNvPr id="7" name="Picture Placeholder 5"/>
          <p:cNvSpPr>
            <a:spLocks noGrp="1"/>
          </p:cNvSpPr>
          <p:nvPr>
            <p:ph type="pic" sz="quarter" idx="12"/>
          </p:nvPr>
        </p:nvSpPr>
        <p:spPr>
          <a:xfrm>
            <a:off x="4648200" y="2647950"/>
            <a:ext cx="4495800" cy="2495550"/>
          </a:xfrm>
          <a:prstGeom prst="rect">
            <a:avLst/>
          </a:prstGeom>
        </p:spPr>
        <p:txBody>
          <a:bodyPr vert="horz"/>
          <a:lstStyle/>
          <a:p>
            <a:r>
              <a:rPr lang="en-US" smtClean="0"/>
              <a:t>Click icon to add picture</a:t>
            </a:r>
            <a:endParaRPr lang="en-US"/>
          </a:p>
        </p:txBody>
      </p:sp>
    </p:spTree>
    <p:extLst>
      <p:ext uri="{BB962C8B-B14F-4D97-AF65-F5344CB8AC3E}">
        <p14:creationId xmlns:p14="http://schemas.microsoft.com/office/powerpoint/2010/main" val="285814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61950"/>
            <a:ext cx="9144000" cy="3352800"/>
          </a:xfrm>
          <a:prstGeom prst="rect">
            <a:avLst/>
          </a:prstGeom>
        </p:spPr>
        <p:txBody>
          <a:bodyPr vert="horz"/>
          <a:lstStyle/>
          <a:p>
            <a:r>
              <a:rPr lang="en-US" smtClean="0"/>
              <a:t>Click icon to add picture</a:t>
            </a:r>
            <a:endParaRPr lang="en-US"/>
          </a:p>
        </p:txBody>
      </p:sp>
    </p:spTree>
    <p:extLst>
      <p:ext uri="{BB962C8B-B14F-4D97-AF65-F5344CB8AC3E}">
        <p14:creationId xmlns:p14="http://schemas.microsoft.com/office/powerpoint/2010/main" val="3843975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001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428750"/>
            <a:ext cx="7772400" cy="25717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8458200" y="114300"/>
            <a:ext cx="533400" cy="228600"/>
          </a:xfrm>
          <a:prstGeom prst="rect">
            <a:avLst/>
          </a:prstGeom>
        </p:spPr>
        <p:txBody>
          <a:bodyPr/>
          <a:lstStyle>
            <a:lvl1pPr>
              <a:defRPr/>
            </a:lvl1pPr>
          </a:lstStyle>
          <a:p>
            <a:r>
              <a:rPr lang="en-US" altLang="en-US"/>
              <a:t>2-</a:t>
            </a:r>
            <a:fld id="{B8B29D28-3C2F-4224-A805-E7FD171A4B61}" type="slidenum">
              <a:rPr lang="en-US" altLang="en-US"/>
              <a:pPr/>
              <a:t>‹#›</a:t>
            </a:fld>
            <a:endParaRPr lang="en-US" altLang="en-US">
              <a:solidFill>
                <a:srgbClr val="663300"/>
              </a:solidFill>
            </a:endParaRPr>
          </a:p>
        </p:txBody>
      </p:sp>
    </p:spTree>
    <p:extLst>
      <p:ext uri="{BB962C8B-B14F-4D97-AF65-F5344CB8AC3E}">
        <p14:creationId xmlns:p14="http://schemas.microsoft.com/office/powerpoint/2010/main" val="1805790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AutoShape 2" descr="Extension Logo"/>
          <p:cNvSpPr>
            <a:spLocks noChangeAspect="1" noChangeArrowheads="1"/>
          </p:cNvSpPr>
          <p:nvPr userDrawn="1"/>
        </p:nvSpPr>
        <p:spPr bwMode="auto">
          <a:xfrm>
            <a:off x="304800" y="620317"/>
            <a:ext cx="1284288" cy="96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endParaRPr lang="en-US" altLang="en-US" sz="1350" smtClean="0"/>
          </a:p>
        </p:txBody>
      </p:sp>
      <p:sp>
        <p:nvSpPr>
          <p:cNvPr id="3" name="Rectangle 4"/>
          <p:cNvSpPr>
            <a:spLocks noGrp="1" noChangeArrowheads="1"/>
          </p:cNvSpPr>
          <p:nvPr>
            <p:ph type="dt" sz="half" idx="10"/>
          </p:nvPr>
        </p:nvSpPr>
        <p:spPr>
          <a:xfrm>
            <a:off x="457200" y="4683919"/>
            <a:ext cx="2133600" cy="357188"/>
          </a:xfrm>
          <a:prstGeom prst="rect">
            <a:avLst/>
          </a:prstGeom>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xfrm>
            <a:off x="3124200" y="4683919"/>
            <a:ext cx="2895600" cy="357188"/>
          </a:xfrm>
          <a:prstGeom prst="rect">
            <a:avLst/>
          </a:prstGeom>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xfrm>
            <a:off x="6553200" y="4683919"/>
            <a:ext cx="2133600" cy="357188"/>
          </a:xfrm>
          <a:prstGeom prst="rect">
            <a:avLst/>
          </a:prstGeom>
        </p:spPr>
        <p:txBody>
          <a:bodyPr vert="horz" wrap="square" lIns="91440" tIns="45720" rIns="91440" bIns="45720" numCol="1" anchor="t" anchorCtr="0" compatLnSpc="1">
            <a:prstTxWarp prst="textNoShape">
              <a:avLst/>
            </a:prstTxWarp>
          </a:bodyPr>
          <a:lstStyle>
            <a:lvl1pPr>
              <a:defRPr>
                <a:latin typeface="Tahoma" panose="020B0604030504040204" pitchFamily="34" charset="0"/>
              </a:defRPr>
            </a:lvl1pPr>
          </a:lstStyle>
          <a:p>
            <a:pPr>
              <a:defRPr/>
            </a:pPr>
            <a:fld id="{99692DBA-92AF-4106-BA29-B80E39804DFA}" type="slidenum">
              <a:rPr lang="en-US" altLang="en-US"/>
              <a:pPr>
                <a:defRPr/>
              </a:pPr>
              <a:t>‹#›</a:t>
            </a:fld>
            <a:endParaRPr lang="en-US" altLang="en-US"/>
          </a:p>
        </p:txBody>
      </p:sp>
    </p:spTree>
    <p:extLst>
      <p:ext uri="{BB962C8B-B14F-4D97-AF65-F5344CB8AC3E}">
        <p14:creationId xmlns:p14="http://schemas.microsoft.com/office/powerpoint/2010/main" val="78056710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369457" y="1565565"/>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724175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2" r:id="rId6"/>
    <p:sldLayoutId id="2147483655" r:id="rId7"/>
    <p:sldLayoutId id="2147483656" r:id="rId8"/>
  </p:sldLayoutIdLs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ater.unl.edu/article/animal-manure-management/timing-manure-application-avoid-neighbor-nuisance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mailto:rkoelsch1@unl.ed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6065" y="284239"/>
            <a:ext cx="7692135" cy="3989019"/>
          </a:xfrm>
          <a:prstGeom prst="rect">
            <a:avLst/>
          </a:prstGeom>
        </p:spPr>
      </p:pic>
      <p:sp>
        <p:nvSpPr>
          <p:cNvPr id="3" name="Title 1"/>
          <p:cNvSpPr txBox="1">
            <a:spLocks/>
          </p:cNvSpPr>
          <p:nvPr/>
        </p:nvSpPr>
        <p:spPr>
          <a:xfrm>
            <a:off x="228600" y="3719424"/>
            <a:ext cx="8229600" cy="1905000"/>
          </a:xfrm>
          <a:prstGeom prst="rect">
            <a:avLst/>
          </a:prstGeom>
        </p:spPr>
        <p:txBody>
          <a:bodyPr vert="horz" anchor="ctr" anchorCtr="0"/>
          <a:lstStyle>
            <a:lvl1pPr algn="ctr" defTabSz="914400" rtl="0" eaLnBrk="1" latinLnBrk="0" hangingPunct="1">
              <a:spcBef>
                <a:spcPct val="0"/>
              </a:spcBef>
              <a:buNone/>
              <a:defRPr sz="3200" kern="1200" cap="all" baseline="0">
                <a:solidFill>
                  <a:schemeClr val="bg1"/>
                </a:solidFill>
                <a:latin typeface="URW Grotesk Medium"/>
                <a:ea typeface="+mj-ea"/>
                <a:cs typeface="+mj-cs"/>
              </a:defRPr>
            </a:lvl1pPr>
          </a:lstStyle>
          <a:p>
            <a:pPr algn="l"/>
            <a:r>
              <a:rPr lang="en-US" dirty="0"/>
              <a:t/>
            </a:r>
            <a:br>
              <a:rPr lang="en-US" dirty="0"/>
            </a:br>
            <a:r>
              <a:rPr lang="en-US" sz="2400" cap="none" dirty="0"/>
              <a:t/>
            </a:r>
            <a:br>
              <a:rPr lang="en-US" sz="2400" cap="none" dirty="0"/>
            </a:br>
            <a:r>
              <a:rPr lang="en-US" sz="1600" cap="none" dirty="0"/>
              <a:t>Richard K. </a:t>
            </a:r>
            <a:r>
              <a:rPr lang="en-US" sz="1600" cap="none" dirty="0" smtClean="0"/>
              <a:t>Koelsch, Bio. </a:t>
            </a:r>
            <a:r>
              <a:rPr lang="en-US" sz="1600" cap="none" dirty="0"/>
              <a:t>Systems </a:t>
            </a:r>
            <a:r>
              <a:rPr lang="en-US" sz="1600" cap="none" dirty="0" smtClean="0"/>
              <a:t>Engr. </a:t>
            </a:r>
            <a:r>
              <a:rPr lang="en-US" sz="1600" cap="none" dirty="0"/>
              <a:t>and Animal Science, University of Nebraska</a:t>
            </a:r>
            <a:br>
              <a:rPr lang="en-US" sz="1600" cap="none" dirty="0"/>
            </a:br>
            <a:r>
              <a:rPr lang="en-US" dirty="0"/>
              <a:t/>
            </a:r>
            <a:br>
              <a:rPr lang="en-US" dirty="0"/>
            </a:br>
            <a:endParaRPr lang="en-US" dirty="0"/>
          </a:p>
        </p:txBody>
      </p:sp>
      <p:sp>
        <p:nvSpPr>
          <p:cNvPr id="2" name="Title 1"/>
          <p:cNvSpPr>
            <a:spLocks noGrp="1"/>
          </p:cNvSpPr>
          <p:nvPr>
            <p:ph type="title"/>
          </p:nvPr>
        </p:nvSpPr>
        <p:spPr>
          <a:xfrm>
            <a:off x="1581150" y="2137497"/>
            <a:ext cx="6096000" cy="1377861"/>
          </a:xfrm>
          <a:solidFill>
            <a:srgbClr val="000000">
              <a:alpha val="45098"/>
            </a:srgbClr>
          </a:solidFill>
        </p:spPr>
        <p:txBody>
          <a:bodyPr/>
          <a:lstStyle/>
          <a:p>
            <a:r>
              <a:rPr lang="en-US" b="1" cap="none" dirty="0" smtClean="0"/>
              <a:t>Poultry Litter Management</a:t>
            </a:r>
            <a:endParaRPr lang="en-US" dirty="0"/>
          </a:p>
        </p:txBody>
      </p:sp>
    </p:spTree>
    <p:extLst>
      <p:ext uri="{BB962C8B-B14F-4D97-AF65-F5344CB8AC3E}">
        <p14:creationId xmlns:p14="http://schemas.microsoft.com/office/powerpoint/2010/main" val="702997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8427" y="4304122"/>
            <a:ext cx="8229600" cy="751620"/>
          </a:xfrm>
        </p:spPr>
        <p:txBody>
          <a:bodyPr/>
          <a:lstStyle/>
          <a:p>
            <a:r>
              <a:rPr lang="en-US" sz="1400" dirty="0"/>
              <a:t>Nutrient availability in poultry </a:t>
            </a:r>
            <a:r>
              <a:rPr lang="en-US" sz="1400" dirty="0" smtClean="0"/>
              <a:t>manure. </a:t>
            </a:r>
            <a:r>
              <a:rPr lang="en-US" sz="1400" dirty="0" err="1"/>
              <a:t>Dorivar</a:t>
            </a:r>
            <a:r>
              <a:rPr lang="en-US" sz="1400" dirty="0"/>
              <a:t> Ruiz Diaz, </a:t>
            </a:r>
            <a:r>
              <a:rPr lang="en-US" sz="1400" dirty="0" smtClean="0"/>
              <a:t>Doug </a:t>
            </a:r>
            <a:r>
              <a:rPr lang="en-US" sz="1400" dirty="0" err="1" smtClean="0"/>
              <a:t>Shoup</a:t>
            </a:r>
            <a:r>
              <a:rPr lang="en-US" sz="1400" dirty="0" smtClean="0"/>
              <a:t>, Peter Tomlinson. Kansas State University Extension.  Dec. 2016</a:t>
            </a:r>
            <a:r>
              <a:rPr lang="en-US" sz="1600" dirty="0"/>
              <a:t/>
            </a:r>
            <a:br>
              <a:rPr lang="en-US" sz="1600" dirty="0"/>
            </a:br>
            <a:r>
              <a:rPr lang="en-US" sz="1600" dirty="0"/>
              <a:t/>
            </a:r>
            <a:br>
              <a:rPr lang="en-US" sz="1600" dirty="0"/>
            </a:br>
            <a:endParaRPr lang="en-US" sz="1600" b="1" dirty="0"/>
          </a:p>
        </p:txBody>
      </p:sp>
      <p:pic>
        <p:nvPicPr>
          <p:cNvPr id="4" name="Picture 3"/>
          <p:cNvPicPr>
            <a:picLocks noChangeAspect="1"/>
          </p:cNvPicPr>
          <p:nvPr/>
        </p:nvPicPr>
        <p:blipFill>
          <a:blip r:embed="rId2"/>
          <a:stretch>
            <a:fillRect/>
          </a:stretch>
        </p:blipFill>
        <p:spPr>
          <a:xfrm>
            <a:off x="457200" y="284572"/>
            <a:ext cx="8239125" cy="4019550"/>
          </a:xfrm>
          <a:prstGeom prst="rect">
            <a:avLst/>
          </a:prstGeom>
        </p:spPr>
      </p:pic>
    </p:spTree>
    <p:extLst>
      <p:ext uri="{BB962C8B-B14F-4D97-AF65-F5344CB8AC3E}">
        <p14:creationId xmlns:p14="http://schemas.microsoft.com/office/powerpoint/2010/main" val="463620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 Availability from manures</a:t>
            </a:r>
            <a:endParaRPr lang="en-US" dirty="0"/>
          </a:p>
        </p:txBody>
      </p:sp>
      <p:pic>
        <p:nvPicPr>
          <p:cNvPr id="4" name="Picture 3"/>
          <p:cNvPicPr>
            <a:picLocks noChangeAspect="1"/>
          </p:cNvPicPr>
          <p:nvPr/>
        </p:nvPicPr>
        <p:blipFill>
          <a:blip r:embed="rId2"/>
          <a:stretch>
            <a:fillRect/>
          </a:stretch>
        </p:blipFill>
        <p:spPr>
          <a:xfrm>
            <a:off x="0" y="1046519"/>
            <a:ext cx="9020710" cy="3253899"/>
          </a:xfrm>
          <a:prstGeom prst="rect">
            <a:avLst/>
          </a:prstGeom>
        </p:spPr>
      </p:pic>
      <p:sp>
        <p:nvSpPr>
          <p:cNvPr id="5" name="TextBox 4"/>
          <p:cNvSpPr txBox="1"/>
          <p:nvPr/>
        </p:nvSpPr>
        <p:spPr>
          <a:xfrm>
            <a:off x="318499" y="4345969"/>
            <a:ext cx="7366571" cy="584775"/>
          </a:xfrm>
          <a:prstGeom prst="rect">
            <a:avLst/>
          </a:prstGeom>
          <a:noFill/>
        </p:spPr>
        <p:txBody>
          <a:bodyPr wrap="square" rtlCol="0">
            <a:spAutoFit/>
          </a:bodyPr>
          <a:lstStyle/>
          <a:p>
            <a:r>
              <a:rPr lang="en-US" sz="1400" dirty="0"/>
              <a:t>Determining Crop Available </a:t>
            </a:r>
            <a:r>
              <a:rPr lang="en-US" sz="1400" dirty="0" smtClean="0"/>
              <a:t>Nutrients </a:t>
            </a:r>
            <a:r>
              <a:rPr lang="en-US" sz="1400" dirty="0"/>
              <a:t>from </a:t>
            </a:r>
            <a:r>
              <a:rPr lang="en-US" sz="1400" dirty="0" smtClean="0"/>
              <a:t>Manure. Charles Shapiro, et al., </a:t>
            </a:r>
            <a:r>
              <a:rPr lang="en-US" sz="1400" dirty="0" err="1" smtClean="0"/>
              <a:t>Nebguide</a:t>
            </a:r>
            <a:r>
              <a:rPr lang="en-US" sz="1400" dirty="0"/>
              <a:t> G1335</a:t>
            </a:r>
          </a:p>
          <a:p>
            <a:endParaRPr lang="en-US" dirty="0"/>
          </a:p>
        </p:txBody>
      </p:sp>
      <p:sp>
        <p:nvSpPr>
          <p:cNvPr id="6" name="Oval 5"/>
          <p:cNvSpPr/>
          <p:nvPr/>
        </p:nvSpPr>
        <p:spPr>
          <a:xfrm>
            <a:off x="7274103" y="2537717"/>
            <a:ext cx="1684962" cy="308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274103" y="3110842"/>
            <a:ext cx="1684962" cy="865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90256" y="2493821"/>
            <a:ext cx="2646218" cy="1011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71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Preferred application rate (200 </a:t>
            </a:r>
            <a:r>
              <a:rPr lang="en-US" sz="2800" dirty="0" err="1" smtClean="0"/>
              <a:t>bu</a:t>
            </a:r>
            <a:r>
              <a:rPr lang="en-US" sz="2800" dirty="0" smtClean="0"/>
              <a:t>/ac corn requiring 160 </a:t>
            </a:r>
            <a:r>
              <a:rPr lang="en-US" sz="2800" dirty="0" err="1" smtClean="0"/>
              <a:t>lb</a:t>
            </a:r>
            <a:r>
              <a:rPr lang="en-US" sz="2800" dirty="0" smtClean="0"/>
              <a:t> N and 66 </a:t>
            </a:r>
            <a:r>
              <a:rPr lang="en-US" sz="2800" dirty="0" err="1" smtClean="0"/>
              <a:t>lb</a:t>
            </a:r>
            <a:r>
              <a:rPr lang="en-US" sz="2800" dirty="0" smtClean="0"/>
              <a:t> P/ac)</a:t>
            </a:r>
            <a:endParaRPr lang="en-US" sz="2800" dirty="0"/>
          </a:p>
        </p:txBody>
      </p:sp>
      <p:sp>
        <p:nvSpPr>
          <p:cNvPr id="3" name="Text Placeholder 2"/>
          <p:cNvSpPr>
            <a:spLocks noGrp="1"/>
          </p:cNvSpPr>
          <p:nvPr>
            <p:ph type="body" sz="quarter" idx="10"/>
          </p:nvPr>
        </p:nvSpPr>
        <p:spPr>
          <a:xfrm>
            <a:off x="762000" y="1582220"/>
            <a:ext cx="7543800" cy="3046930"/>
          </a:xfrm>
        </p:spPr>
        <p:txBody>
          <a:bodyPr/>
          <a:lstStyle/>
          <a:p>
            <a:r>
              <a:rPr lang="en-US" sz="2000" dirty="0" smtClean="0"/>
              <a:t>N Rate:  	10 ton litter/ac</a:t>
            </a:r>
          </a:p>
          <a:p>
            <a:r>
              <a:rPr lang="en-US" sz="2000" dirty="0"/>
              <a:t>	</a:t>
            </a:r>
            <a:r>
              <a:rPr lang="en-US" sz="2000" dirty="0" smtClean="0"/>
              <a:t>	540 </a:t>
            </a:r>
            <a:r>
              <a:rPr lang="en-US" sz="2000" dirty="0" err="1" smtClean="0"/>
              <a:t>lb</a:t>
            </a:r>
            <a:r>
              <a:rPr lang="en-US" sz="2000" dirty="0" smtClean="0"/>
              <a:t> P</a:t>
            </a:r>
            <a:r>
              <a:rPr lang="en-US" sz="2000" baseline="-25000" dirty="0" smtClean="0"/>
              <a:t>2</a:t>
            </a:r>
            <a:r>
              <a:rPr lang="en-US" sz="2000" dirty="0" smtClean="0"/>
              <a:t>O</a:t>
            </a:r>
            <a:r>
              <a:rPr lang="en-US" sz="2000" baseline="-25000" dirty="0" smtClean="0"/>
              <a:t>5</a:t>
            </a:r>
            <a:r>
              <a:rPr lang="en-US" sz="2000" dirty="0" smtClean="0"/>
              <a:t>/ac or 9 years of P for </a:t>
            </a:r>
          </a:p>
          <a:p>
            <a:r>
              <a:rPr lang="en-US" sz="2000" dirty="0"/>
              <a:t>	</a:t>
            </a:r>
            <a:r>
              <a:rPr lang="en-US" sz="2000" dirty="0" smtClean="0"/>
              <a:t>	   corn/soybean rotation</a:t>
            </a:r>
          </a:p>
          <a:p>
            <a:r>
              <a:rPr lang="en-US" sz="2000" dirty="0" smtClean="0"/>
              <a:t>50% N Rate:	5 ton liter/ac </a:t>
            </a:r>
          </a:p>
          <a:p>
            <a:r>
              <a:rPr lang="en-US" sz="2000" dirty="0"/>
              <a:t>	</a:t>
            </a:r>
            <a:r>
              <a:rPr lang="en-US" sz="2000" dirty="0" smtClean="0"/>
              <a:t>	250 </a:t>
            </a:r>
            <a:r>
              <a:rPr lang="en-US" sz="2000" dirty="0" err="1"/>
              <a:t>lb</a:t>
            </a:r>
            <a:r>
              <a:rPr lang="en-US" sz="2000" dirty="0"/>
              <a:t> P</a:t>
            </a:r>
            <a:r>
              <a:rPr lang="en-US" sz="2000" baseline="-25000" dirty="0"/>
              <a:t>2</a:t>
            </a:r>
            <a:r>
              <a:rPr lang="en-US" sz="2000" dirty="0"/>
              <a:t>O</a:t>
            </a:r>
            <a:r>
              <a:rPr lang="en-US" sz="2000" baseline="-25000" dirty="0"/>
              <a:t>5</a:t>
            </a:r>
            <a:r>
              <a:rPr lang="en-US" sz="2000" dirty="0"/>
              <a:t>/ac or </a:t>
            </a:r>
            <a:r>
              <a:rPr lang="en-US" sz="2000" dirty="0" smtClean="0"/>
              <a:t>4 </a:t>
            </a:r>
            <a:r>
              <a:rPr lang="en-US" sz="2000" dirty="0"/>
              <a:t>years of P for </a:t>
            </a:r>
          </a:p>
          <a:p>
            <a:r>
              <a:rPr lang="en-US" sz="2000" dirty="0"/>
              <a:t>		   corn/soybean </a:t>
            </a:r>
            <a:r>
              <a:rPr lang="en-US" sz="2000" dirty="0" smtClean="0"/>
              <a:t>rotation</a:t>
            </a:r>
          </a:p>
          <a:p>
            <a:r>
              <a:rPr lang="en-US" sz="2000" dirty="0" smtClean="0"/>
              <a:t>P Rate:		1.2 </a:t>
            </a:r>
            <a:r>
              <a:rPr lang="en-US" sz="2000" dirty="0"/>
              <a:t>ton liter/ac </a:t>
            </a:r>
          </a:p>
          <a:p>
            <a:r>
              <a:rPr lang="en-US" sz="2000" dirty="0"/>
              <a:t>		</a:t>
            </a:r>
            <a:r>
              <a:rPr lang="en-US" sz="2000" dirty="0" smtClean="0"/>
              <a:t>20 </a:t>
            </a:r>
            <a:r>
              <a:rPr lang="en-US" sz="2000" dirty="0" err="1"/>
              <a:t>lb</a:t>
            </a:r>
            <a:r>
              <a:rPr lang="en-US" sz="2000" dirty="0"/>
              <a:t> </a:t>
            </a:r>
            <a:r>
              <a:rPr lang="en-US" sz="2000" dirty="0" smtClean="0"/>
              <a:t>litter N/ac plus 140 </a:t>
            </a:r>
            <a:r>
              <a:rPr lang="en-US" sz="2000" dirty="0" err="1" smtClean="0"/>
              <a:t>lb</a:t>
            </a:r>
            <a:r>
              <a:rPr lang="en-US" sz="2000" dirty="0" smtClean="0"/>
              <a:t> inorganic N/ac</a:t>
            </a:r>
            <a:endParaRPr lang="en-US" sz="2000" dirty="0"/>
          </a:p>
          <a:p>
            <a:endParaRPr lang="en-US" sz="2000" dirty="0"/>
          </a:p>
          <a:p>
            <a:endParaRPr lang="en-US" dirty="0" smtClean="0"/>
          </a:p>
          <a:p>
            <a:endParaRPr lang="en-US" dirty="0"/>
          </a:p>
          <a:p>
            <a:endParaRPr lang="en-US" dirty="0" smtClean="0"/>
          </a:p>
          <a:p>
            <a:r>
              <a:rPr lang="en-US" dirty="0" smtClean="0"/>
              <a:t>Assume liter is surface applied and not incorporated.</a:t>
            </a:r>
            <a:endParaRPr lang="en-US" dirty="0"/>
          </a:p>
        </p:txBody>
      </p:sp>
      <p:grpSp>
        <p:nvGrpSpPr>
          <p:cNvPr id="8" name="Group 7"/>
          <p:cNvGrpSpPr/>
          <p:nvPr/>
        </p:nvGrpSpPr>
        <p:grpSpPr>
          <a:xfrm>
            <a:off x="5944883" y="2897312"/>
            <a:ext cx="3028310" cy="1119884"/>
            <a:chOff x="5944883" y="2856216"/>
            <a:chExt cx="3028310" cy="1119884"/>
          </a:xfrm>
        </p:grpSpPr>
        <p:grpSp>
          <p:nvGrpSpPr>
            <p:cNvPr id="6" name="Group 5"/>
            <p:cNvGrpSpPr/>
            <p:nvPr/>
          </p:nvGrpSpPr>
          <p:grpSpPr>
            <a:xfrm>
              <a:off x="5944883" y="2856216"/>
              <a:ext cx="1318946" cy="1119884"/>
              <a:chOff x="6633252" y="2897312"/>
              <a:chExt cx="1318946" cy="1119884"/>
            </a:xfrm>
          </p:grpSpPr>
          <p:sp>
            <p:nvSpPr>
              <p:cNvPr id="4" name="Arc 3"/>
              <p:cNvSpPr/>
              <p:nvPr/>
            </p:nvSpPr>
            <p:spPr>
              <a:xfrm>
                <a:off x="6637106" y="2897312"/>
                <a:ext cx="1315092" cy="1119884"/>
              </a:xfrm>
              <a:prstGeom prst="arc">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p:cNvSpPr/>
              <p:nvPr/>
            </p:nvSpPr>
            <p:spPr>
              <a:xfrm flipV="1">
                <a:off x="6633252" y="2897312"/>
                <a:ext cx="1315092" cy="1119884"/>
              </a:xfrm>
              <a:prstGeom prst="arc">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TextBox 6"/>
            <p:cNvSpPr txBox="1"/>
            <p:nvPr/>
          </p:nvSpPr>
          <p:spPr>
            <a:xfrm>
              <a:off x="7267683" y="2897082"/>
              <a:ext cx="1705510" cy="923330"/>
            </a:xfrm>
            <a:prstGeom prst="rect">
              <a:avLst/>
            </a:prstGeom>
            <a:noFill/>
          </p:spPr>
          <p:txBody>
            <a:bodyPr wrap="square" rtlCol="0">
              <a:spAutoFit/>
            </a:bodyPr>
            <a:lstStyle/>
            <a:p>
              <a:pPr algn="ctr"/>
              <a:r>
                <a:rPr lang="en-US" dirty="0" smtClean="0">
                  <a:solidFill>
                    <a:srgbClr val="FF0000"/>
                  </a:solidFill>
                </a:rPr>
                <a:t>Preferred Rate:  Compromise of two</a:t>
              </a:r>
              <a:endParaRPr lang="en-US" dirty="0">
                <a:solidFill>
                  <a:srgbClr val="FF0000"/>
                </a:solidFill>
              </a:endParaRPr>
            </a:p>
          </p:txBody>
        </p:sp>
      </p:grpSp>
    </p:spTree>
    <p:extLst>
      <p:ext uri="{BB962C8B-B14F-4D97-AF65-F5344CB8AC3E}">
        <p14:creationId xmlns:p14="http://schemas.microsoft.com/office/powerpoint/2010/main" val="38845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Worksheet for Calculations (</a:t>
            </a:r>
            <a:r>
              <a:rPr lang="en-US" sz="2400" dirty="0" err="1"/>
              <a:t>Nebguide</a:t>
            </a:r>
            <a:r>
              <a:rPr lang="en-US" sz="2400" dirty="0"/>
              <a:t> </a:t>
            </a:r>
            <a:r>
              <a:rPr lang="en-US" sz="2400" dirty="0" smtClean="0"/>
              <a:t>G1335</a:t>
            </a:r>
            <a:r>
              <a:rPr lang="en-US" dirty="0"/>
              <a:t>)</a:t>
            </a:r>
          </a:p>
        </p:txBody>
      </p:sp>
      <p:pic>
        <p:nvPicPr>
          <p:cNvPr id="4" name="Picture 3"/>
          <p:cNvPicPr>
            <a:picLocks noChangeAspect="1"/>
          </p:cNvPicPr>
          <p:nvPr/>
        </p:nvPicPr>
        <p:blipFill>
          <a:blip r:embed="rId2"/>
          <a:stretch>
            <a:fillRect/>
          </a:stretch>
        </p:blipFill>
        <p:spPr>
          <a:xfrm>
            <a:off x="457200" y="1143642"/>
            <a:ext cx="8410575" cy="3657600"/>
          </a:xfrm>
          <a:prstGeom prst="rect">
            <a:avLst/>
          </a:prstGeom>
        </p:spPr>
      </p:pic>
    </p:spTree>
    <p:extLst>
      <p:ext uri="{BB962C8B-B14F-4D97-AF65-F5344CB8AC3E}">
        <p14:creationId xmlns:p14="http://schemas.microsoft.com/office/powerpoint/2010/main" val="2036703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i="1" dirty="0"/>
              <a:t>What fields will benefit the most from poultry litter?</a:t>
            </a:r>
            <a:r>
              <a:rPr lang="en-US" i="1" dirty="0"/>
              <a:t/>
            </a:r>
            <a:br>
              <a:rPr lang="en-US" i="1" dirty="0"/>
            </a:br>
            <a:endParaRPr lang="en-US" dirty="0"/>
          </a:p>
        </p:txBody>
      </p:sp>
      <p:sp>
        <p:nvSpPr>
          <p:cNvPr id="15" name="Rectangle 3"/>
          <p:cNvSpPr txBox="1">
            <a:spLocks noChangeArrowheads="1"/>
          </p:cNvSpPr>
          <p:nvPr/>
        </p:nvSpPr>
        <p:spPr>
          <a:xfrm>
            <a:off x="488022" y="4196266"/>
            <a:ext cx="7434263" cy="1258887"/>
          </a:xfrm>
          <a:prstGeom prst="rect">
            <a:avLst/>
          </a:prstGeom>
        </p:spPr>
        <p:txBody>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eaLnBrk="1" hangingPunct="1">
              <a:spcBef>
                <a:spcPts val="0"/>
              </a:spcBef>
              <a:spcAft>
                <a:spcPts val="0"/>
              </a:spcAft>
              <a:buFont typeface="Wingdings" panose="05000000000000000000" pitchFamily="2" charset="2"/>
              <a:buNone/>
              <a:tabLst>
                <a:tab pos="2286000" algn="ctr"/>
                <a:tab pos="3941763" algn="ctr"/>
                <a:tab pos="5486400" algn="ctr"/>
                <a:tab pos="7094538" algn="ctr"/>
              </a:tabLst>
              <a:defRPr/>
            </a:pPr>
            <a:r>
              <a:rPr lang="en-US" sz="2000" kern="0" dirty="0" smtClean="0"/>
              <a:t> </a:t>
            </a:r>
            <a:r>
              <a:rPr lang="en-US" sz="2000" kern="0" dirty="0" smtClean="0">
                <a:effectLst/>
              </a:rPr>
              <a:t>1. 2017s fertilizer prices,</a:t>
            </a:r>
          </a:p>
          <a:p>
            <a:pPr marL="0" indent="0" eaLnBrk="1" hangingPunct="1">
              <a:spcBef>
                <a:spcPts val="0"/>
              </a:spcBef>
              <a:spcAft>
                <a:spcPts val="0"/>
              </a:spcAft>
              <a:buFont typeface="Wingdings" panose="05000000000000000000" pitchFamily="2" charset="2"/>
              <a:buNone/>
              <a:tabLst>
                <a:tab pos="2286000" algn="ctr"/>
                <a:tab pos="3941763" algn="ctr"/>
                <a:tab pos="5486400" algn="ctr"/>
                <a:tab pos="7094538" algn="ctr"/>
              </a:tabLst>
              <a:defRPr/>
            </a:pPr>
            <a:r>
              <a:rPr lang="en-US" sz="2000" kern="0" dirty="0" smtClean="0">
                <a:effectLst/>
              </a:rPr>
              <a:t> 2. 2017 fertilizer prices + value </a:t>
            </a:r>
            <a:r>
              <a:rPr lang="en-US" sz="2000" kern="0" dirty="0">
                <a:effectLst/>
              </a:rPr>
              <a:t>for </a:t>
            </a:r>
            <a:r>
              <a:rPr lang="en-US" sz="2000" kern="0" dirty="0" smtClean="0">
                <a:effectLst/>
              </a:rPr>
              <a:t>potash + 5% yield increase</a:t>
            </a:r>
            <a:endParaRPr lang="en-US" sz="2000" kern="0" dirty="0">
              <a:effectLst/>
            </a:endParaRPr>
          </a:p>
          <a:p>
            <a:pPr marL="0" indent="0" eaLnBrk="1" hangingPunct="1">
              <a:spcBef>
                <a:spcPts val="0"/>
              </a:spcBef>
              <a:spcAft>
                <a:spcPts val="0"/>
              </a:spcAft>
              <a:buFont typeface="Wingdings" panose="05000000000000000000" pitchFamily="2" charset="2"/>
              <a:buNone/>
              <a:tabLst>
                <a:tab pos="2286000" algn="ctr"/>
                <a:tab pos="3941763" algn="ctr"/>
                <a:tab pos="5486400" algn="ctr"/>
                <a:tab pos="7094538" algn="ctr"/>
              </a:tabLst>
              <a:defRPr/>
            </a:pPr>
            <a:r>
              <a:rPr lang="en-US" sz="2400" kern="0" dirty="0">
                <a:effectLst/>
              </a:rPr>
              <a:t>	</a:t>
            </a:r>
            <a:endParaRPr lang="en-US" sz="2400" kern="0" dirty="0" smtClean="0">
              <a:effectLst/>
            </a:endParaRPr>
          </a:p>
        </p:txBody>
      </p:sp>
      <p:grpSp>
        <p:nvGrpSpPr>
          <p:cNvPr id="4" name="Group 3"/>
          <p:cNvGrpSpPr/>
          <p:nvPr/>
        </p:nvGrpSpPr>
        <p:grpSpPr>
          <a:xfrm>
            <a:off x="2466890" y="894513"/>
            <a:ext cx="8126308" cy="3800405"/>
            <a:chOff x="2466890" y="894513"/>
            <a:chExt cx="8126308" cy="3800405"/>
          </a:xfrm>
        </p:grpSpPr>
        <p:graphicFrame>
          <p:nvGraphicFramePr>
            <p:cNvPr id="14" name="Chart 13"/>
            <p:cNvGraphicFramePr>
              <a:graphicFrameLocks/>
            </p:cNvGraphicFramePr>
            <p:nvPr>
              <p:extLst>
                <p:ext uri="{D42A27DB-BD31-4B8C-83A1-F6EECF244321}">
                  <p14:modId xmlns:p14="http://schemas.microsoft.com/office/powerpoint/2010/main" val="2602151619"/>
                </p:ext>
              </p:extLst>
            </p:nvPr>
          </p:nvGraphicFramePr>
          <p:xfrm>
            <a:off x="2466890" y="1556217"/>
            <a:ext cx="8126308" cy="3138701"/>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4643438" y="894513"/>
              <a:ext cx="3994150" cy="1108075"/>
            </a:xfrm>
            <a:prstGeom prst="rect">
              <a:avLst/>
            </a:prstGeom>
            <a:noFill/>
          </p:spPr>
          <p:txBody>
            <a:bodyPr>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2400" dirty="0">
                  <a:latin typeface="+mn-lt"/>
                </a:rPr>
                <a:t>Higher Estimate</a:t>
              </a:r>
              <a:r>
                <a:rPr lang="en-US" sz="2400" baseline="30000" dirty="0">
                  <a:latin typeface="+mn-lt"/>
                </a:rPr>
                <a:t>2</a:t>
              </a:r>
            </a:p>
            <a:p>
              <a:pPr algn="ctr">
                <a:defRPr sz="1400" b="0" i="0" u="none" strike="noStrike" kern="1200" spc="0" baseline="0">
                  <a:solidFill>
                    <a:prstClr val="black">
                      <a:lumMod val="65000"/>
                      <a:lumOff val="35000"/>
                    </a:prstClr>
                  </a:solidFill>
                  <a:latin typeface="+mn-lt"/>
                  <a:ea typeface="+mn-ea"/>
                  <a:cs typeface="+mn-cs"/>
                </a:defRPr>
              </a:pPr>
              <a:r>
                <a:rPr lang="en-US" sz="2400" dirty="0">
                  <a:latin typeface="+mn-lt"/>
                </a:rPr>
                <a:t>$58 per ton  </a:t>
              </a:r>
            </a:p>
            <a:p>
              <a:pPr>
                <a:defRPr/>
              </a:pPr>
              <a:endParaRPr lang="en-US" dirty="0"/>
            </a:p>
          </p:txBody>
        </p:sp>
      </p:grpSp>
      <p:grpSp>
        <p:nvGrpSpPr>
          <p:cNvPr id="3" name="Group 2"/>
          <p:cNvGrpSpPr/>
          <p:nvPr/>
        </p:nvGrpSpPr>
        <p:grpSpPr>
          <a:xfrm>
            <a:off x="0" y="894513"/>
            <a:ext cx="5082715" cy="3249060"/>
            <a:chOff x="0" y="894513"/>
            <a:chExt cx="5082715" cy="3249060"/>
          </a:xfrm>
        </p:grpSpPr>
        <p:sp>
          <p:nvSpPr>
            <p:cNvPr id="16" name="TextBox 15"/>
            <p:cNvSpPr txBox="1"/>
            <p:nvPr/>
          </p:nvSpPr>
          <p:spPr>
            <a:xfrm>
              <a:off x="341313" y="894513"/>
              <a:ext cx="3994150" cy="1108075"/>
            </a:xfrm>
            <a:prstGeom prst="rect">
              <a:avLst/>
            </a:prstGeom>
            <a:noFill/>
          </p:spPr>
          <p:txBody>
            <a:bodyPr>
              <a:spAutoFit/>
            </a:bodyPr>
            <a:lstStyle/>
            <a:p>
              <a:pPr algn="ctr">
                <a:defRPr sz="1400" b="0" i="0" u="none" strike="noStrike" kern="1200" spc="0" baseline="0">
                  <a:solidFill>
                    <a:prstClr val="black">
                      <a:lumMod val="65000"/>
                      <a:lumOff val="35000"/>
                    </a:prstClr>
                  </a:solidFill>
                  <a:latin typeface="+mn-lt"/>
                  <a:ea typeface="+mn-ea"/>
                  <a:cs typeface="+mn-cs"/>
                </a:defRPr>
              </a:pPr>
              <a:r>
                <a:rPr lang="en-US" sz="2400" dirty="0">
                  <a:latin typeface="+mn-lt"/>
                </a:rPr>
                <a:t>Lower Estimate</a:t>
              </a:r>
              <a:r>
                <a:rPr lang="en-US" sz="2400" baseline="30000" dirty="0">
                  <a:latin typeface="+mn-lt"/>
                </a:rPr>
                <a:t>1</a:t>
              </a:r>
            </a:p>
            <a:p>
              <a:pPr algn="ctr">
                <a:defRPr sz="1400" b="0" i="0" u="none" strike="noStrike" kern="1200" spc="0" baseline="0">
                  <a:solidFill>
                    <a:prstClr val="black">
                      <a:lumMod val="65000"/>
                      <a:lumOff val="35000"/>
                    </a:prstClr>
                  </a:solidFill>
                  <a:latin typeface="+mn-lt"/>
                  <a:ea typeface="+mn-ea"/>
                  <a:cs typeface="+mn-cs"/>
                </a:defRPr>
              </a:pPr>
              <a:r>
                <a:rPr lang="en-US" sz="2400" dirty="0">
                  <a:latin typeface="+mn-lt"/>
                </a:rPr>
                <a:t>$ 35 per ton </a:t>
              </a:r>
            </a:p>
            <a:p>
              <a:pPr>
                <a:defRPr/>
              </a:pPr>
              <a:endParaRPr lang="en-US" dirty="0"/>
            </a:p>
          </p:txBody>
        </p:sp>
        <p:graphicFrame>
          <p:nvGraphicFramePr>
            <p:cNvPr id="18" name="Chart 17"/>
            <p:cNvGraphicFramePr>
              <a:graphicFrameLocks/>
            </p:cNvGraphicFramePr>
            <p:nvPr>
              <p:extLst>
                <p:ext uri="{D42A27DB-BD31-4B8C-83A1-F6EECF244321}">
                  <p14:modId xmlns:p14="http://schemas.microsoft.com/office/powerpoint/2010/main" val="65510462"/>
                </p:ext>
              </p:extLst>
            </p:nvPr>
          </p:nvGraphicFramePr>
          <p:xfrm>
            <a:off x="0" y="1120287"/>
            <a:ext cx="5082715" cy="3023286"/>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331554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444" y="3501629"/>
            <a:ext cx="3121819" cy="1429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627419" y="408385"/>
            <a:ext cx="4391890" cy="85725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r>
              <a:rPr lang="en-US" sz="2800" kern="0" dirty="0">
                <a:solidFill>
                  <a:schemeClr val="bg1"/>
                </a:solidFill>
                <a:effectLst/>
              </a:rPr>
              <a:t>Commercial Hauler Transportation &amp; Application Costs:  Solid Manures</a:t>
            </a:r>
            <a:endParaRPr lang="en-US" sz="1800" kern="0" dirty="0">
              <a:solidFill>
                <a:schemeClr val="bg1"/>
              </a:solidFill>
              <a:effectLst/>
            </a:endParaRPr>
          </a:p>
        </p:txBody>
      </p:sp>
      <p:pic>
        <p:nvPicPr>
          <p:cNvPr id="15053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618" y="115491"/>
            <a:ext cx="4233214" cy="317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4899" y="1894046"/>
            <a:ext cx="3938156" cy="311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Oval 11"/>
          <p:cNvSpPr>
            <a:spLocks noChangeArrowheads="1"/>
          </p:cNvSpPr>
          <p:nvPr/>
        </p:nvSpPr>
        <p:spPr bwMode="auto">
          <a:xfrm rot="2579215">
            <a:off x="5975739" y="2734728"/>
            <a:ext cx="332184" cy="121444"/>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350"/>
          </a:p>
        </p:txBody>
      </p:sp>
      <p:sp>
        <p:nvSpPr>
          <p:cNvPr id="150536" name="TextBox 13"/>
          <p:cNvSpPr txBox="1">
            <a:spLocks noChangeArrowheads="1"/>
          </p:cNvSpPr>
          <p:nvPr/>
        </p:nvSpPr>
        <p:spPr bwMode="auto">
          <a:xfrm>
            <a:off x="6606847" y="2747654"/>
            <a:ext cx="183909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350" dirty="0">
                <a:solidFill>
                  <a:srgbClr val="0000FF"/>
                </a:solidFill>
              </a:rPr>
              <a:t>Poultry </a:t>
            </a:r>
            <a:r>
              <a:rPr lang="en-US" altLang="en-US" sz="1350" dirty="0" smtClean="0">
                <a:solidFill>
                  <a:srgbClr val="0000FF"/>
                </a:solidFill>
              </a:rPr>
              <a:t>Litter - $9/ton</a:t>
            </a:r>
            <a:endParaRPr lang="en-US" altLang="en-US" sz="1350" dirty="0">
              <a:solidFill>
                <a:srgbClr val="0000FF"/>
              </a:solidFill>
            </a:endParaRPr>
          </a:p>
        </p:txBody>
      </p:sp>
      <p:sp>
        <p:nvSpPr>
          <p:cNvPr id="10" name="TextBox 13"/>
          <p:cNvSpPr txBox="1">
            <a:spLocks noChangeArrowheads="1"/>
          </p:cNvSpPr>
          <p:nvPr/>
        </p:nvSpPr>
        <p:spPr bwMode="auto">
          <a:xfrm>
            <a:off x="1253250" y="1115594"/>
            <a:ext cx="189686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350" dirty="0" smtClean="0">
                <a:solidFill>
                  <a:srgbClr val="0000FF"/>
                </a:solidFill>
              </a:rPr>
              <a:t>Haul 20 miles - $6/ton</a:t>
            </a:r>
            <a:endParaRPr lang="en-US" altLang="en-US" sz="1350" dirty="0">
              <a:solidFill>
                <a:srgbClr val="0000FF"/>
              </a:solidFill>
            </a:endParaRPr>
          </a:p>
        </p:txBody>
      </p:sp>
      <p:cxnSp>
        <p:nvCxnSpPr>
          <p:cNvPr id="4" name="Straight Arrow Connector 3"/>
          <p:cNvCxnSpPr/>
          <p:nvPr/>
        </p:nvCxnSpPr>
        <p:spPr>
          <a:xfrm flipV="1">
            <a:off x="3881933" y="1108364"/>
            <a:ext cx="0" cy="1357745"/>
          </a:xfrm>
          <a:prstGeom prst="straightConnector1">
            <a:avLst/>
          </a:prstGeom>
          <a:ln w="38100">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264445" y="1028959"/>
            <a:ext cx="2448573" cy="18005"/>
          </a:xfrm>
          <a:prstGeom prst="straightConnector1">
            <a:avLst/>
          </a:prstGeom>
          <a:ln w="38100">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141831" y="2897695"/>
            <a:ext cx="0" cy="1357745"/>
          </a:xfrm>
          <a:prstGeom prst="straightConnector1">
            <a:avLst/>
          </a:prstGeom>
          <a:ln w="38100">
            <a:solidFill>
              <a:srgbClr val="0066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615164" y="2795450"/>
            <a:ext cx="484910" cy="3566"/>
          </a:xfrm>
          <a:prstGeom prst="straightConnector1">
            <a:avLst/>
          </a:prstGeom>
          <a:ln w="38100">
            <a:solidFill>
              <a:srgbClr val="006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79958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5" y="438150"/>
            <a:ext cx="8413845" cy="857250"/>
          </a:xfrm>
        </p:spPr>
        <p:txBody>
          <a:bodyPr/>
          <a:lstStyle/>
          <a:p>
            <a:pPr>
              <a:defRPr/>
            </a:pPr>
            <a:r>
              <a:rPr lang="en-US" sz="2800" b="1" kern="0" dirty="0" smtClean="0"/>
              <a:t>Which Fields Win from </a:t>
            </a:r>
            <a:r>
              <a:rPr lang="en-US" sz="2800" b="1" kern="0" dirty="0"/>
              <a:t>Manure’s </a:t>
            </a:r>
            <a:r>
              <a:rPr lang="en-US" sz="2800" b="1" kern="0" dirty="0" smtClean="0"/>
              <a:t>Fertility Value?</a:t>
            </a:r>
            <a:r>
              <a:rPr lang="en-US" sz="2400" b="1" kern="0" dirty="0"/>
              <a:t/>
            </a:r>
            <a:br>
              <a:rPr lang="en-US" sz="2400" b="1" kern="0" dirty="0"/>
            </a:br>
            <a:endParaRPr lang="en-US" sz="2400" dirty="0"/>
          </a:p>
        </p:txBody>
      </p:sp>
      <p:sp>
        <p:nvSpPr>
          <p:cNvPr id="4" name="Rectangle 2"/>
          <p:cNvSpPr txBox="1">
            <a:spLocks noChangeArrowheads="1"/>
          </p:cNvSpPr>
          <p:nvPr/>
        </p:nvSpPr>
        <p:spPr>
          <a:xfrm>
            <a:off x="1404938" y="115491"/>
            <a:ext cx="6343650" cy="85725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endParaRPr lang="en-US" sz="2400" b="1" kern="0" dirty="0"/>
          </a:p>
        </p:txBody>
      </p:sp>
      <p:sp>
        <p:nvSpPr>
          <p:cNvPr id="5" name="Rectangle 3"/>
          <p:cNvSpPr txBox="1">
            <a:spLocks noChangeArrowheads="1"/>
          </p:cNvSpPr>
          <p:nvPr/>
        </p:nvSpPr>
        <p:spPr>
          <a:xfrm>
            <a:off x="272955" y="1074067"/>
            <a:ext cx="8516203" cy="3094247"/>
          </a:xfrm>
          <a:prstGeom prst="rect">
            <a:avLst/>
          </a:prstGeom>
        </p:spPr>
        <p:txBody>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sz="2400" kern="0" dirty="0" smtClean="0">
                <a:effectLst/>
                <a:latin typeface="Arial Rounded MT Bold" panose="020F0704030504030204" pitchFamily="34" charset="0"/>
              </a:rPr>
              <a:t>Phosphorus.  Target fields/crops:</a:t>
            </a:r>
            <a:endParaRPr lang="en-US" sz="2400" kern="0" dirty="0">
              <a:effectLst/>
              <a:latin typeface="Arial Rounded MT Bold" panose="020F0704030504030204" pitchFamily="34" charset="0"/>
            </a:endParaRPr>
          </a:p>
          <a:p>
            <a:pPr eaLnBrk="1" hangingPunct="1">
              <a:defRPr/>
            </a:pPr>
            <a:r>
              <a:rPr lang="en-US" sz="2400" kern="0" dirty="0" smtClean="0">
                <a:effectLst/>
                <a:latin typeface="Arial Rounded MT Bold" panose="020F0704030504030204" pitchFamily="34" charset="0"/>
              </a:rPr>
              <a:t>With &lt; </a:t>
            </a:r>
            <a:r>
              <a:rPr lang="en-US" sz="2400" kern="0" dirty="0">
                <a:effectLst/>
                <a:latin typeface="Arial Rounded MT Bold" panose="020F0704030504030204" pitchFamily="34" charset="0"/>
              </a:rPr>
              <a:t>20 PPM P Bray</a:t>
            </a:r>
          </a:p>
          <a:p>
            <a:pPr eaLnBrk="1" hangingPunct="1">
              <a:defRPr/>
            </a:pPr>
            <a:r>
              <a:rPr lang="en-US" sz="2400" kern="0" dirty="0">
                <a:effectLst/>
                <a:latin typeface="Arial Rounded MT Bold" panose="020F0704030504030204" pitchFamily="34" charset="0"/>
              </a:rPr>
              <a:t>B</a:t>
            </a:r>
            <a:r>
              <a:rPr lang="en-US" sz="2400" kern="0" dirty="0" smtClean="0">
                <a:effectLst/>
                <a:latin typeface="Arial Rounded MT Bold" panose="020F0704030504030204" pitchFamily="34" charset="0"/>
              </a:rPr>
              <a:t>enefitting high soil P such 					as wheat.</a:t>
            </a:r>
          </a:p>
          <a:p>
            <a:pPr eaLnBrk="1" hangingPunct="1">
              <a:defRPr/>
            </a:pPr>
            <a:r>
              <a:rPr lang="en-US" sz="2400" kern="0" dirty="0" smtClean="0">
                <a:effectLst/>
                <a:latin typeface="Arial Rounded MT Bold" panose="020F0704030504030204" pitchFamily="34" charset="0"/>
              </a:rPr>
              <a:t>With higher P uptake (corn silage, irrigated alfalfa)</a:t>
            </a:r>
          </a:p>
          <a:p>
            <a:pPr marL="0" indent="0" eaLnBrk="1" hangingPunct="1">
              <a:buNone/>
              <a:defRPr/>
            </a:pPr>
            <a:endParaRPr lang="en-US" sz="2400" kern="0" dirty="0">
              <a:effectLst/>
              <a:latin typeface="Arial Rounded MT Bold" panose="020F0704030504030204" pitchFamily="34" charset="0"/>
            </a:endParaRPr>
          </a:p>
          <a:p>
            <a:pPr marL="0" indent="0" eaLnBrk="1" hangingPunct="1">
              <a:buNone/>
              <a:defRPr/>
            </a:pPr>
            <a:r>
              <a:rPr lang="en-US" sz="2400" kern="0" dirty="0" smtClean="0">
                <a:effectLst/>
                <a:latin typeface="Arial Rounded MT Bold" panose="020F0704030504030204" pitchFamily="34" charset="0"/>
              </a:rPr>
              <a:t>Most </a:t>
            </a:r>
            <a:r>
              <a:rPr lang="en-US" sz="2400" kern="0" dirty="0">
                <a:effectLst/>
                <a:latin typeface="Arial Rounded MT Bold" panose="020F0704030504030204" pitchFamily="34" charset="0"/>
              </a:rPr>
              <a:t>manure applications deliver P needs for multiple years - Delay returning to the same field</a:t>
            </a:r>
            <a:r>
              <a:rPr lang="en-US" sz="2400" kern="0" dirty="0" smtClean="0">
                <a:effectLst/>
                <a:latin typeface="Arial Rounded MT Bold" panose="020F0704030504030204" pitchFamily="34" charset="0"/>
              </a:rPr>
              <a:t>.</a:t>
            </a:r>
            <a:endParaRPr lang="en-US" sz="2400" kern="0" dirty="0">
              <a:effectLst/>
              <a:latin typeface="Arial Rounded MT Bold" panose="020F0704030504030204" pitchFamily="34" charset="0"/>
            </a:endParaRPr>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4981" y="1074067"/>
            <a:ext cx="3524836" cy="161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84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55" y="438150"/>
            <a:ext cx="8413845" cy="857250"/>
          </a:xfrm>
        </p:spPr>
        <p:txBody>
          <a:bodyPr/>
          <a:lstStyle/>
          <a:p>
            <a:pPr>
              <a:defRPr/>
            </a:pPr>
            <a:r>
              <a:rPr lang="en-US" sz="2800" b="1" kern="0" dirty="0"/>
              <a:t>Which Fields Win from Manure’s Fertility Value?</a:t>
            </a:r>
            <a:endParaRPr lang="en-US" sz="2400" dirty="0"/>
          </a:p>
        </p:txBody>
      </p:sp>
      <p:sp>
        <p:nvSpPr>
          <p:cNvPr id="4" name="Rectangle 2"/>
          <p:cNvSpPr txBox="1">
            <a:spLocks noChangeArrowheads="1"/>
          </p:cNvSpPr>
          <p:nvPr/>
        </p:nvSpPr>
        <p:spPr>
          <a:xfrm>
            <a:off x="1404938" y="115491"/>
            <a:ext cx="6343650" cy="85725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endParaRPr lang="en-US" sz="2400" b="1" kern="0" dirty="0"/>
          </a:p>
        </p:txBody>
      </p:sp>
      <p:pic>
        <p:nvPicPr>
          <p:cNvPr id="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4981" y="1074067"/>
            <a:ext cx="3524836" cy="161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626145" y="1881338"/>
            <a:ext cx="8060655" cy="1085850"/>
          </a:xfrm>
          <a:prstGeom prst="rect">
            <a:avLst/>
          </a:prstGeom>
        </p:spPr>
        <p:txBody>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sz="2800" kern="0" dirty="0">
                <a:effectLst/>
                <a:latin typeface="Arial" panose="020B0604020202020204" pitchFamily="34" charset="0"/>
                <a:cs typeface="Arial" panose="020B0604020202020204" pitchFamily="34" charset="0"/>
              </a:rPr>
              <a:t>Target fields/crops:</a:t>
            </a:r>
          </a:p>
          <a:p>
            <a:pPr eaLnBrk="1" hangingPunct="1">
              <a:defRPr/>
            </a:pPr>
            <a:r>
              <a:rPr lang="en-US" sz="2800" kern="0" dirty="0" smtClean="0">
                <a:effectLst/>
                <a:latin typeface="Arial" panose="020B0604020202020204" pitchFamily="34" charset="0"/>
                <a:cs typeface="Arial" panose="020B0604020202020204" pitchFamily="34" charset="0"/>
              </a:rPr>
              <a:t>Potassium</a:t>
            </a:r>
          </a:p>
          <a:p>
            <a:pPr eaLnBrk="1" hangingPunct="1">
              <a:defRPr/>
            </a:pPr>
            <a:r>
              <a:rPr lang="en-US" sz="2800" kern="0" dirty="0" smtClean="0">
                <a:effectLst/>
                <a:latin typeface="Arial" panose="020B0604020202020204" pitchFamily="34" charset="0"/>
                <a:cs typeface="Arial" panose="020B0604020202020204" pitchFamily="34" charset="0"/>
              </a:rPr>
              <a:t>Nitrogen  (apply </a:t>
            </a:r>
            <a:r>
              <a:rPr lang="en-US" sz="2800" kern="0" dirty="0">
                <a:effectLst/>
                <a:latin typeface="Arial" panose="020B0604020202020204" pitchFamily="34" charset="0"/>
                <a:cs typeface="Arial" panose="020B0604020202020204" pitchFamily="34" charset="0"/>
              </a:rPr>
              <a:t>ahead </a:t>
            </a:r>
            <a:r>
              <a:rPr lang="en-US" sz="2800" kern="0" dirty="0" smtClean="0">
                <a:effectLst/>
                <a:latin typeface="Arial" panose="020B0604020202020204" pitchFamily="34" charset="0"/>
                <a:cs typeface="Arial" panose="020B0604020202020204" pitchFamily="34" charset="0"/>
              </a:rPr>
              <a:t>of non-legume crops)</a:t>
            </a:r>
            <a:endParaRPr lang="en-US" sz="2800" kern="0" dirty="0">
              <a:effectLst/>
              <a:latin typeface="Arial" panose="020B0604020202020204" pitchFamily="34" charset="0"/>
              <a:cs typeface="Arial" panose="020B0604020202020204" pitchFamily="34" charset="0"/>
            </a:endParaRPr>
          </a:p>
          <a:p>
            <a:pPr eaLnBrk="1" hangingPunct="1">
              <a:defRPr/>
            </a:pPr>
            <a:endParaRPr lang="en-US" sz="2800" kern="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5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071561" y="4369800"/>
            <a:ext cx="929440" cy="7737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Tahoma" charset="0"/>
            </a:endParaRPr>
          </a:p>
        </p:txBody>
      </p:sp>
      <p:pic>
        <p:nvPicPr>
          <p:cNvPr id="28" name="Picture 2"/>
          <p:cNvPicPr>
            <a:picLocks noChangeArrowheads="1"/>
          </p:cNvPicPr>
          <p:nvPr/>
        </p:nvPicPr>
        <p:blipFill>
          <a:blip r:embed="rId3"/>
          <a:srcRect/>
          <a:stretch>
            <a:fillRect/>
          </a:stretch>
        </p:blipFill>
        <p:spPr bwMode="auto">
          <a:xfrm>
            <a:off x="1143000" y="-3572"/>
            <a:ext cx="2972991" cy="194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3123" name="Picture 7" descr="Prunoff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3110" y="2574131"/>
            <a:ext cx="4036219"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4590298" y="491628"/>
            <a:ext cx="3791951" cy="1028700"/>
          </a:xfrm>
        </p:spPr>
        <p:txBody>
          <a:bodyPr/>
          <a:lstStyle/>
          <a:p>
            <a:pPr eaLnBrk="1" hangingPunct="1">
              <a:defRPr/>
            </a:pPr>
            <a:r>
              <a:rPr lang="en-US" sz="3200" b="1" dirty="0" smtClean="0"/>
              <a:t>Organic </a:t>
            </a:r>
            <a:r>
              <a:rPr lang="en-US" sz="3200" b="1" dirty="0"/>
              <a:t>matter value of manure</a:t>
            </a:r>
          </a:p>
        </p:txBody>
      </p:sp>
      <p:grpSp>
        <p:nvGrpSpPr>
          <p:cNvPr id="10" name="Group 9"/>
          <p:cNvGrpSpPr/>
          <p:nvPr/>
        </p:nvGrpSpPr>
        <p:grpSpPr>
          <a:xfrm>
            <a:off x="1561518" y="1941910"/>
            <a:ext cx="5749724" cy="2368212"/>
            <a:chOff x="630812" y="2548075"/>
            <a:chExt cx="7666299" cy="3157617"/>
          </a:xfrm>
        </p:grpSpPr>
        <p:sp>
          <p:nvSpPr>
            <p:cNvPr id="47109" name="TextBox 2"/>
            <p:cNvSpPr txBox="1">
              <a:spLocks noChangeArrowheads="1"/>
            </p:cNvSpPr>
            <p:nvPr/>
          </p:nvSpPr>
          <p:spPr bwMode="auto">
            <a:xfrm>
              <a:off x="630812" y="2548075"/>
              <a:ext cx="1655263"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defRPr/>
              </a:pPr>
              <a:r>
                <a:rPr lang="en-US" altLang="en-US" sz="2100" b="1" dirty="0">
                  <a:effectLst>
                    <a:outerShdw blurRad="38100" dist="38100" dir="2700000" algn="tl">
                      <a:srgbClr val="000000">
                        <a:alpha val="43137"/>
                      </a:srgbClr>
                    </a:outerShdw>
                  </a:effectLst>
                </a:rPr>
                <a:t>Manure</a:t>
              </a:r>
            </a:p>
          </p:txBody>
        </p:sp>
        <p:sp>
          <p:nvSpPr>
            <p:cNvPr id="4" name="Bent Arrow 3"/>
            <p:cNvSpPr>
              <a:spLocks/>
            </p:cNvSpPr>
            <p:nvPr/>
          </p:nvSpPr>
          <p:spPr bwMode="auto">
            <a:xfrm rot="5400000">
              <a:off x="2595417" y="2683682"/>
              <a:ext cx="642937" cy="838200"/>
            </a:xfrm>
            <a:custGeom>
              <a:avLst/>
              <a:gdLst>
                <a:gd name="T0" fmla="*/ 0 w 838200"/>
                <a:gd name="T1" fmla="*/ 838200 h 838200"/>
                <a:gd name="T2" fmla="*/ 0 w 838200"/>
                <a:gd name="T3" fmla="*/ 471488 h 838200"/>
                <a:gd name="T4" fmla="*/ 33708 w 838200"/>
                <a:gd name="T5" fmla="*/ 104775 h 838200"/>
                <a:gd name="T6" fmla="*/ 57784 w 838200"/>
                <a:gd name="T7" fmla="*/ 104775 h 838200"/>
                <a:gd name="T8" fmla="*/ 57784 w 838200"/>
                <a:gd name="T9" fmla="*/ 0 h 838200"/>
                <a:gd name="T10" fmla="*/ 77046 w 838200"/>
                <a:gd name="T11" fmla="*/ 209550 h 838200"/>
                <a:gd name="T12" fmla="*/ 57784 w 838200"/>
                <a:gd name="T13" fmla="*/ 419100 h 838200"/>
                <a:gd name="T14" fmla="*/ 57784 w 838200"/>
                <a:gd name="T15" fmla="*/ 314325 h 838200"/>
                <a:gd name="T16" fmla="*/ 33708 w 838200"/>
                <a:gd name="T17" fmla="*/ 314325 h 838200"/>
                <a:gd name="T18" fmla="*/ 19262 w 838200"/>
                <a:gd name="T19" fmla="*/ 471488 h 838200"/>
                <a:gd name="T20" fmla="*/ 19262 w 838200"/>
                <a:gd name="T21" fmla="*/ 838200 h 838200"/>
                <a:gd name="T22" fmla="*/ 0 w 838200"/>
                <a:gd name="T23" fmla="*/ 838200 h 838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8200" h="838200">
                  <a:moveTo>
                    <a:pt x="0" y="838200"/>
                  </a:moveTo>
                  <a:lnTo>
                    <a:pt x="0" y="471488"/>
                  </a:lnTo>
                  <a:cubicBezTo>
                    <a:pt x="0" y="268958"/>
                    <a:pt x="164183" y="104775"/>
                    <a:pt x="366713" y="104775"/>
                  </a:cubicBezTo>
                  <a:lnTo>
                    <a:pt x="628650" y="104775"/>
                  </a:lnTo>
                  <a:lnTo>
                    <a:pt x="628650" y="0"/>
                  </a:lnTo>
                  <a:lnTo>
                    <a:pt x="838200" y="209550"/>
                  </a:lnTo>
                  <a:lnTo>
                    <a:pt x="628650" y="419100"/>
                  </a:lnTo>
                  <a:lnTo>
                    <a:pt x="628650" y="314325"/>
                  </a:lnTo>
                  <a:lnTo>
                    <a:pt x="366713" y="314325"/>
                  </a:lnTo>
                  <a:cubicBezTo>
                    <a:pt x="279914" y="314325"/>
                    <a:pt x="209550" y="384689"/>
                    <a:pt x="209550" y="471488"/>
                  </a:cubicBezTo>
                  <a:lnTo>
                    <a:pt x="209550" y="838200"/>
                  </a:lnTo>
                  <a:lnTo>
                    <a:pt x="0" y="838200"/>
                  </a:lnTo>
                  <a:close/>
                </a:path>
              </a:pathLst>
            </a:custGeom>
            <a:solidFill>
              <a:schemeClr val="accent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47114" name="Group 15"/>
            <p:cNvGrpSpPr>
              <a:grpSpLocks/>
            </p:cNvGrpSpPr>
            <p:nvPr/>
          </p:nvGrpSpPr>
          <p:grpSpPr bwMode="auto">
            <a:xfrm>
              <a:off x="3718466" y="4660525"/>
              <a:ext cx="4578645" cy="1045167"/>
              <a:chOff x="1793866" y="2198532"/>
              <a:chExt cx="3201133" cy="1045330"/>
            </a:xfrm>
          </p:grpSpPr>
          <p:sp>
            <p:nvSpPr>
              <p:cNvPr id="58389" name="TextBox 16"/>
              <p:cNvSpPr txBox="1">
                <a:spLocks noChangeArrowheads="1"/>
              </p:cNvSpPr>
              <p:nvPr/>
            </p:nvSpPr>
            <p:spPr bwMode="auto">
              <a:xfrm>
                <a:off x="1992745" y="2258823"/>
                <a:ext cx="3002254" cy="985039"/>
              </a:xfrm>
              <a:prstGeom prst="rect">
                <a:avLst/>
              </a:prstGeom>
              <a:solidFill>
                <a:srgbClr val="000000">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defRPr/>
                </a:pPr>
                <a:r>
                  <a:rPr lang="en-US" altLang="en-US" sz="2100" b="1" dirty="0">
                    <a:effectLst>
                      <a:outerShdw blurRad="38100" dist="38100" dir="2700000" algn="tl">
                        <a:srgbClr val="000000">
                          <a:alpha val="43137"/>
                        </a:srgbClr>
                      </a:outerShdw>
                    </a:effectLst>
                  </a:rPr>
                  <a:t>   </a:t>
                </a:r>
                <a:r>
                  <a:rPr lang="en-US" altLang="en-US" sz="2100" b="1" dirty="0">
                    <a:solidFill>
                      <a:schemeClr val="bg1"/>
                    </a:solidFill>
                    <a:effectLst>
                      <a:outerShdw blurRad="38100" dist="38100" dir="2700000" algn="tl">
                        <a:srgbClr val="000000">
                          <a:alpha val="43137"/>
                        </a:srgbClr>
                      </a:outerShdw>
                    </a:effectLst>
                  </a:rPr>
                  <a:t>Multiple Soil &amp; Crop Benefits</a:t>
                </a:r>
              </a:p>
            </p:txBody>
          </p:sp>
          <p:sp>
            <p:nvSpPr>
              <p:cNvPr id="58390" name="Up Arrow 17"/>
              <p:cNvSpPr>
                <a:spLocks noChangeArrowheads="1"/>
              </p:cNvSpPr>
              <p:nvPr/>
            </p:nvSpPr>
            <p:spPr bwMode="auto">
              <a:xfrm>
                <a:off x="1793866" y="2198532"/>
                <a:ext cx="574923" cy="550948"/>
              </a:xfrm>
              <a:prstGeom prst="upArrow">
                <a:avLst>
                  <a:gd name="adj1" fmla="val 50000"/>
                  <a:gd name="adj2" fmla="val 50000"/>
                </a:avLst>
              </a:prstGeom>
              <a:solidFill>
                <a:srgbClr val="FF0000"/>
              </a:solidFill>
              <a:ln w="9525">
                <a:solidFill>
                  <a:schemeClr val="tx1"/>
                </a:solidFill>
                <a:round/>
                <a:headEnd/>
                <a:tailEnd/>
              </a:ln>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defRPr/>
                </a:pPr>
                <a:endParaRPr lang="en-US" altLang="en-US" sz="1350">
                  <a:effectLst>
                    <a:outerShdw blurRad="38100" dist="38100" dir="2700000" algn="tl">
                      <a:srgbClr val="000000">
                        <a:alpha val="43137"/>
                      </a:srgbClr>
                    </a:outerShdw>
                  </a:effectLst>
                </a:endParaRPr>
              </a:p>
            </p:txBody>
          </p:sp>
        </p:grpSp>
        <p:sp>
          <p:nvSpPr>
            <p:cNvPr id="19" name="Bent Arrow 18"/>
            <p:cNvSpPr>
              <a:spLocks/>
            </p:cNvSpPr>
            <p:nvPr/>
          </p:nvSpPr>
          <p:spPr bwMode="auto">
            <a:xfrm rot="5400000">
              <a:off x="3830985" y="3723984"/>
              <a:ext cx="838200" cy="838200"/>
            </a:xfrm>
            <a:custGeom>
              <a:avLst/>
              <a:gdLst>
                <a:gd name="T0" fmla="*/ 0 w 838200"/>
                <a:gd name="T1" fmla="*/ 838200 h 838200"/>
                <a:gd name="T2" fmla="*/ 0 w 838200"/>
                <a:gd name="T3" fmla="*/ 471488 h 838200"/>
                <a:gd name="T4" fmla="*/ 366713 w 838200"/>
                <a:gd name="T5" fmla="*/ 104775 h 838200"/>
                <a:gd name="T6" fmla="*/ 628650 w 838200"/>
                <a:gd name="T7" fmla="*/ 104775 h 838200"/>
                <a:gd name="T8" fmla="*/ 628650 w 838200"/>
                <a:gd name="T9" fmla="*/ 0 h 838200"/>
                <a:gd name="T10" fmla="*/ 838200 w 838200"/>
                <a:gd name="T11" fmla="*/ 209550 h 838200"/>
                <a:gd name="T12" fmla="*/ 628650 w 838200"/>
                <a:gd name="T13" fmla="*/ 419100 h 838200"/>
                <a:gd name="T14" fmla="*/ 628650 w 838200"/>
                <a:gd name="T15" fmla="*/ 314325 h 838200"/>
                <a:gd name="T16" fmla="*/ 366713 w 838200"/>
                <a:gd name="T17" fmla="*/ 314325 h 838200"/>
                <a:gd name="T18" fmla="*/ 209550 w 838200"/>
                <a:gd name="T19" fmla="*/ 471488 h 838200"/>
                <a:gd name="T20" fmla="*/ 209550 w 838200"/>
                <a:gd name="T21" fmla="*/ 838200 h 838200"/>
                <a:gd name="T22" fmla="*/ 0 w 838200"/>
                <a:gd name="T23" fmla="*/ 838200 h 838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8200" h="838200">
                  <a:moveTo>
                    <a:pt x="0" y="838200"/>
                  </a:moveTo>
                  <a:lnTo>
                    <a:pt x="0" y="471488"/>
                  </a:lnTo>
                  <a:cubicBezTo>
                    <a:pt x="0" y="268958"/>
                    <a:pt x="164183" y="104775"/>
                    <a:pt x="366713" y="104775"/>
                  </a:cubicBezTo>
                  <a:lnTo>
                    <a:pt x="628650" y="104775"/>
                  </a:lnTo>
                  <a:lnTo>
                    <a:pt x="628650" y="0"/>
                  </a:lnTo>
                  <a:lnTo>
                    <a:pt x="838200" y="209550"/>
                  </a:lnTo>
                  <a:lnTo>
                    <a:pt x="628650" y="419100"/>
                  </a:lnTo>
                  <a:lnTo>
                    <a:pt x="628650" y="314325"/>
                  </a:lnTo>
                  <a:lnTo>
                    <a:pt x="366713" y="314325"/>
                  </a:lnTo>
                  <a:cubicBezTo>
                    <a:pt x="279914" y="314325"/>
                    <a:pt x="209550" y="384689"/>
                    <a:pt x="209550" y="471488"/>
                  </a:cubicBezTo>
                  <a:lnTo>
                    <a:pt x="209550" y="838200"/>
                  </a:lnTo>
                  <a:lnTo>
                    <a:pt x="0" y="838200"/>
                  </a:lnTo>
                  <a:close/>
                </a:path>
              </a:pathLst>
            </a:custGeom>
            <a:solidFill>
              <a:schemeClr val="accent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grpSp>
          <p:nvGrpSpPr>
            <p:cNvPr id="47112" name="Group 11"/>
            <p:cNvGrpSpPr>
              <a:grpSpLocks/>
            </p:cNvGrpSpPr>
            <p:nvPr/>
          </p:nvGrpSpPr>
          <p:grpSpPr bwMode="auto">
            <a:xfrm>
              <a:off x="1220648" y="3327794"/>
              <a:ext cx="3330574" cy="1588714"/>
              <a:chOff x="1906287" y="2362014"/>
              <a:chExt cx="3002280" cy="1588796"/>
            </a:xfrm>
            <a:solidFill>
              <a:srgbClr val="000000">
                <a:alpha val="50196"/>
              </a:srgbClr>
            </a:solidFill>
          </p:grpSpPr>
          <p:sp>
            <p:nvSpPr>
              <p:cNvPr id="58392" name="TextBox 12"/>
              <p:cNvSpPr txBox="1">
                <a:spLocks noChangeArrowheads="1"/>
              </p:cNvSpPr>
              <p:nvPr/>
            </p:nvSpPr>
            <p:spPr bwMode="auto">
              <a:xfrm>
                <a:off x="1906287" y="2534968"/>
                <a:ext cx="3002280" cy="1415842"/>
              </a:xfrm>
              <a:prstGeom prst="rect">
                <a:avLst/>
              </a:prstGeom>
              <a:noFill/>
              <a:ln w="9525">
                <a:noFill/>
                <a:miter lim="800000"/>
                <a:headEnd/>
                <a:tailEnd/>
              </a:ln>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defRPr/>
                </a:pPr>
                <a:r>
                  <a:rPr lang="en-US" altLang="en-US" sz="2100" b="1" dirty="0">
                    <a:effectLst>
                      <a:outerShdw blurRad="38100" dist="38100" dir="2700000" algn="tl">
                        <a:srgbClr val="000000">
                          <a:alpha val="43137"/>
                        </a:srgbClr>
                      </a:outerShdw>
                    </a:effectLst>
                  </a:rPr>
                  <a:t>   Soil </a:t>
                </a:r>
              </a:p>
              <a:p>
                <a:pPr algn="ctr">
                  <a:spcBef>
                    <a:spcPct val="0"/>
                  </a:spcBef>
                  <a:buClrTx/>
                  <a:buSzTx/>
                  <a:buFontTx/>
                  <a:buNone/>
                  <a:defRPr/>
                </a:pPr>
                <a:r>
                  <a:rPr lang="en-US" altLang="en-US" sz="2100" b="1" dirty="0">
                    <a:effectLst>
                      <a:outerShdw blurRad="38100" dist="38100" dir="2700000" algn="tl">
                        <a:srgbClr val="000000">
                          <a:alpha val="43137"/>
                        </a:srgbClr>
                      </a:outerShdw>
                    </a:effectLst>
                  </a:rPr>
                  <a:t>Microbial Activity</a:t>
                </a:r>
              </a:p>
            </p:txBody>
          </p:sp>
          <p:sp>
            <p:nvSpPr>
              <p:cNvPr id="58393" name="Up Arrow 13"/>
              <p:cNvSpPr>
                <a:spLocks noChangeArrowheads="1"/>
              </p:cNvSpPr>
              <p:nvPr/>
            </p:nvSpPr>
            <p:spPr bwMode="auto">
              <a:xfrm>
                <a:off x="2382403" y="2362014"/>
                <a:ext cx="725529" cy="550890"/>
              </a:xfrm>
              <a:prstGeom prst="upArrow">
                <a:avLst>
                  <a:gd name="adj1" fmla="val 50000"/>
                  <a:gd name="adj2" fmla="val 50000"/>
                </a:avLst>
              </a:prstGeom>
              <a:solidFill>
                <a:srgbClr val="FF0000"/>
              </a:solidFill>
              <a:ln w="9525">
                <a:noFill/>
                <a:round/>
                <a:headEnd/>
                <a:tailEnd/>
              </a:ln>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defRPr/>
                </a:pPr>
                <a:endParaRPr lang="en-US" altLang="en-US" sz="1350">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3491133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071561" y="4369800"/>
            <a:ext cx="929440" cy="7737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350">
              <a:latin typeface="Tahoma" charset="0"/>
            </a:endParaRPr>
          </a:p>
        </p:txBody>
      </p:sp>
      <p:pic>
        <p:nvPicPr>
          <p:cNvPr id="28" name="Picture 2"/>
          <p:cNvPicPr>
            <a:picLocks noChangeArrowheads="1"/>
          </p:cNvPicPr>
          <p:nvPr/>
        </p:nvPicPr>
        <p:blipFill>
          <a:blip r:embed="rId3"/>
          <a:srcRect/>
          <a:stretch>
            <a:fillRect/>
          </a:stretch>
        </p:blipFill>
        <p:spPr bwMode="auto">
          <a:xfrm>
            <a:off x="1143000" y="-3572"/>
            <a:ext cx="2972991" cy="194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98" name="Rectangle 2"/>
          <p:cNvSpPr>
            <a:spLocks noGrp="1" noChangeArrowheads="1"/>
          </p:cNvSpPr>
          <p:nvPr>
            <p:ph type="title"/>
          </p:nvPr>
        </p:nvSpPr>
        <p:spPr>
          <a:xfrm>
            <a:off x="4590298" y="491628"/>
            <a:ext cx="3791951" cy="1028700"/>
          </a:xfrm>
        </p:spPr>
        <p:txBody>
          <a:bodyPr/>
          <a:lstStyle/>
          <a:p>
            <a:pPr eaLnBrk="1" hangingPunct="1">
              <a:defRPr/>
            </a:pPr>
            <a:r>
              <a:rPr lang="en-US" sz="3200" b="1" dirty="0" smtClean="0"/>
              <a:t>Organic </a:t>
            </a:r>
            <a:r>
              <a:rPr lang="en-US" sz="3200" b="1" dirty="0"/>
              <a:t>matter value of manure</a:t>
            </a:r>
          </a:p>
        </p:txBody>
      </p:sp>
      <p:pic>
        <p:nvPicPr>
          <p:cNvPr id="20"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37741" y="1757843"/>
            <a:ext cx="8907463" cy="394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p:nvPr/>
        </p:nvGrpSpPr>
        <p:grpSpPr>
          <a:xfrm>
            <a:off x="1794645" y="2866070"/>
            <a:ext cx="7203306" cy="4311853"/>
            <a:chOff x="2444192" y="2315432"/>
            <a:chExt cx="7203306" cy="4311853"/>
          </a:xfrm>
        </p:grpSpPr>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44192" y="2315432"/>
              <a:ext cx="7203306" cy="4311853"/>
            </a:xfrm>
            <a:prstGeom prst="rect">
              <a:avLst/>
            </a:prstGeom>
            <a:ln w="38100">
              <a:solidFill>
                <a:srgbClr val="996600"/>
              </a:solidFill>
            </a:ln>
          </p:spPr>
        </p:pic>
        <p:pic>
          <p:nvPicPr>
            <p:cNvPr id="27" name="Picture 26"/>
            <p:cNvPicPr>
              <a:picLocks noChangeAspect="1"/>
            </p:cNvPicPr>
            <p:nvPr/>
          </p:nvPicPr>
          <p:blipFill>
            <a:blip r:embed="rId6"/>
            <a:stretch>
              <a:fillRect/>
            </a:stretch>
          </p:blipFill>
          <p:spPr>
            <a:xfrm>
              <a:off x="2591712" y="3667073"/>
              <a:ext cx="5337902" cy="2830216"/>
            </a:xfrm>
            <a:prstGeom prst="rect">
              <a:avLst/>
            </a:prstGeom>
            <a:ln>
              <a:noFill/>
            </a:ln>
          </p:spPr>
        </p:pic>
      </p:grpSp>
    </p:spTree>
    <p:extLst>
      <p:ext uri="{BB962C8B-B14F-4D97-AF65-F5344CB8AC3E}">
        <p14:creationId xmlns:p14="http://schemas.microsoft.com/office/powerpoint/2010/main" val="422249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Today’s Discussion</a:t>
            </a:r>
            <a:endParaRPr lang="en-US" dirty="0"/>
          </a:p>
        </p:txBody>
      </p:sp>
      <p:sp>
        <p:nvSpPr>
          <p:cNvPr id="3" name="Text Placeholder 2"/>
          <p:cNvSpPr>
            <a:spLocks noGrp="1"/>
          </p:cNvSpPr>
          <p:nvPr>
            <p:ph type="body" sz="quarter" idx="10"/>
          </p:nvPr>
        </p:nvSpPr>
        <p:spPr/>
        <p:txBody>
          <a:bodyPr/>
          <a:lstStyle/>
          <a:p>
            <a:pPr marL="342900" indent="-342900">
              <a:buFont typeface="Arial" panose="020B0604020202020204" pitchFamily="34" charset="0"/>
              <a:buChar char="•"/>
            </a:pPr>
            <a:r>
              <a:rPr lang="en-US" i="1" dirty="0" smtClean="0"/>
              <a:t>How is poultry litter managed?</a:t>
            </a:r>
          </a:p>
          <a:p>
            <a:pPr marL="342900" indent="-342900">
              <a:buFont typeface="Arial" panose="020B0604020202020204" pitchFamily="34" charset="0"/>
              <a:buChar char="•"/>
            </a:pPr>
            <a:r>
              <a:rPr lang="en-US" i="1" dirty="0"/>
              <a:t>How much land is needed to manage the </a:t>
            </a:r>
            <a:r>
              <a:rPr lang="en-US" i="1" dirty="0" smtClean="0"/>
              <a:t>N </a:t>
            </a:r>
            <a:r>
              <a:rPr lang="en-US" i="1" dirty="0"/>
              <a:t>and P from a </a:t>
            </a:r>
            <a:r>
              <a:rPr lang="en-US" i="1" dirty="0" smtClean="0"/>
              <a:t>broiler house</a:t>
            </a:r>
            <a:r>
              <a:rPr lang="en-US" i="1" dirty="0"/>
              <a:t>?</a:t>
            </a:r>
          </a:p>
          <a:p>
            <a:pPr marL="342900" indent="-342900">
              <a:buFont typeface="Arial" panose="020B0604020202020204" pitchFamily="34" charset="0"/>
              <a:buChar char="•"/>
            </a:pPr>
            <a:r>
              <a:rPr lang="en-US" i="1" dirty="0"/>
              <a:t>How might litter be integrated into a fertility plan?  </a:t>
            </a:r>
            <a:endParaRPr lang="en-US" i="1" dirty="0" smtClean="0"/>
          </a:p>
          <a:p>
            <a:pPr marL="342900" indent="-342900">
              <a:buFont typeface="Arial" panose="020B0604020202020204" pitchFamily="34" charset="0"/>
              <a:buChar char="•"/>
            </a:pPr>
            <a:r>
              <a:rPr lang="en-US" i="1" dirty="0" smtClean="0"/>
              <a:t>What </a:t>
            </a:r>
            <a:r>
              <a:rPr lang="en-US" i="1" dirty="0"/>
              <a:t>fields will benefit the most from poultry litter?</a:t>
            </a:r>
          </a:p>
          <a:p>
            <a:pPr marL="342900" indent="-342900">
              <a:buFont typeface="Arial" panose="020B0604020202020204" pitchFamily="34" charset="0"/>
              <a:buChar char="•"/>
            </a:pPr>
            <a:r>
              <a:rPr lang="en-US" i="1" dirty="0"/>
              <a:t>How do I plan litter application to avoid neighbor nuisances?</a:t>
            </a:r>
          </a:p>
          <a:p>
            <a:pPr marL="342900" indent="-342900">
              <a:buFont typeface="Arial" panose="020B0604020202020204" pitchFamily="34" charset="0"/>
              <a:buChar char="•"/>
            </a:pPr>
            <a:endParaRPr lang="en-US" i="1" dirty="0"/>
          </a:p>
        </p:txBody>
      </p:sp>
      <p:sp>
        <p:nvSpPr>
          <p:cNvPr id="4" name="Rectangle 3"/>
          <p:cNvSpPr/>
          <p:nvPr/>
        </p:nvSpPr>
        <p:spPr>
          <a:xfrm>
            <a:off x="8305800" y="4161034"/>
            <a:ext cx="735458" cy="62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515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512619" y="9091"/>
            <a:ext cx="7525160" cy="85725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r>
              <a:rPr lang="en-US" sz="3200" b="1" kern="0" dirty="0">
                <a:solidFill>
                  <a:schemeClr val="bg1"/>
                </a:solidFill>
                <a:effectLst/>
              </a:rPr>
              <a:t>Which Fields Win from </a:t>
            </a:r>
            <a:endParaRPr lang="en-US" sz="3200" b="1" kern="0" dirty="0" smtClean="0">
              <a:solidFill>
                <a:schemeClr val="bg1"/>
              </a:solidFill>
              <a:effectLst/>
            </a:endParaRPr>
          </a:p>
          <a:p>
            <a:pPr eaLnBrk="1" hangingPunct="1">
              <a:defRPr/>
            </a:pPr>
            <a:r>
              <a:rPr lang="en-US" sz="3200" b="1" kern="0" dirty="0" smtClean="0">
                <a:solidFill>
                  <a:schemeClr val="bg1"/>
                </a:solidFill>
                <a:effectLst/>
              </a:rPr>
              <a:t>Manure’s </a:t>
            </a:r>
            <a:r>
              <a:rPr lang="en-US" sz="2800" b="1" kern="0" dirty="0" smtClean="0">
                <a:solidFill>
                  <a:schemeClr val="bg1"/>
                </a:solidFill>
                <a:effectLst/>
                <a:latin typeface="Arial" panose="020B0604020202020204" pitchFamily="34" charset="0"/>
                <a:cs typeface="Arial" panose="020B0604020202020204" pitchFamily="34" charset="0"/>
              </a:rPr>
              <a:t>Organic  Value?</a:t>
            </a:r>
            <a:endParaRPr lang="en-US" sz="2800" b="1" kern="0" dirty="0">
              <a:solidFill>
                <a:schemeClr val="bg1"/>
              </a:solidFill>
              <a:effectLst/>
              <a:latin typeface="Arial" panose="020B0604020202020204" pitchFamily="34" charset="0"/>
              <a:cs typeface="Arial" panose="020B0604020202020204" pitchFamily="34" charset="0"/>
            </a:endParaRPr>
          </a:p>
        </p:txBody>
      </p:sp>
      <p:sp>
        <p:nvSpPr>
          <p:cNvPr id="3" name="Rectangle 3"/>
          <p:cNvSpPr txBox="1">
            <a:spLocks noChangeArrowheads="1"/>
          </p:cNvSpPr>
          <p:nvPr/>
        </p:nvSpPr>
        <p:spPr>
          <a:xfrm>
            <a:off x="512619" y="1126331"/>
            <a:ext cx="7426036" cy="2971800"/>
          </a:xfrm>
          <a:prstGeom prst="rect">
            <a:avLst/>
          </a:prstGeom>
        </p:spPr>
        <p:txBody>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0" indent="0" eaLnBrk="1" hangingPunct="1">
              <a:buNone/>
              <a:defRPr/>
            </a:pPr>
            <a:r>
              <a:rPr lang="en-US" sz="2700" kern="0" dirty="0">
                <a:solidFill>
                  <a:schemeClr val="bg1"/>
                </a:solidFill>
                <a:effectLst/>
                <a:latin typeface="Arial" panose="020B0604020202020204" pitchFamily="34" charset="0"/>
                <a:cs typeface="Arial" panose="020B0604020202020204" pitchFamily="34" charset="0"/>
              </a:rPr>
              <a:t>Target Fields with:</a:t>
            </a:r>
          </a:p>
          <a:p>
            <a:pPr eaLnBrk="1" hangingPunct="1">
              <a:defRPr/>
            </a:pPr>
            <a:r>
              <a:rPr lang="en-US" sz="2700" kern="0" dirty="0" smtClean="0">
                <a:solidFill>
                  <a:schemeClr val="bg1"/>
                </a:solidFill>
                <a:effectLst/>
                <a:latin typeface="Arial" panose="020B0604020202020204" pitchFamily="34" charset="0"/>
                <a:cs typeface="Arial" panose="020B0604020202020204" pitchFamily="34" charset="0"/>
              </a:rPr>
              <a:t>Finer texture soils.</a:t>
            </a:r>
          </a:p>
          <a:p>
            <a:pPr eaLnBrk="1" hangingPunct="1">
              <a:defRPr/>
            </a:pPr>
            <a:r>
              <a:rPr lang="en-US" sz="2700" kern="0" dirty="0" smtClean="0">
                <a:solidFill>
                  <a:schemeClr val="bg1"/>
                </a:solidFill>
                <a:effectLst/>
                <a:latin typeface="Arial" panose="020B0604020202020204" pitchFamily="34" charset="0"/>
                <a:cs typeface="Arial" panose="020B0604020202020204" pitchFamily="34" charset="0"/>
              </a:rPr>
              <a:t>Lower </a:t>
            </a:r>
            <a:r>
              <a:rPr lang="en-US" sz="2700" kern="0" dirty="0">
                <a:solidFill>
                  <a:schemeClr val="bg1"/>
                </a:solidFill>
                <a:effectLst/>
                <a:latin typeface="Arial" panose="020B0604020202020204" pitchFamily="34" charset="0"/>
                <a:cs typeface="Arial" panose="020B0604020202020204" pitchFamily="34" charset="0"/>
              </a:rPr>
              <a:t>organic matter.</a:t>
            </a:r>
          </a:p>
          <a:p>
            <a:pPr eaLnBrk="1" hangingPunct="1">
              <a:defRPr/>
            </a:pPr>
            <a:r>
              <a:rPr lang="en-US" sz="2700" kern="0" dirty="0">
                <a:solidFill>
                  <a:schemeClr val="bg1"/>
                </a:solidFill>
                <a:effectLst/>
                <a:latin typeface="Arial" panose="020B0604020202020204" pitchFamily="34" charset="0"/>
                <a:cs typeface="Arial" panose="020B0604020202020204" pitchFamily="34" charset="0"/>
              </a:rPr>
              <a:t>Crusting </a:t>
            </a:r>
            <a:endParaRPr lang="en-US" sz="2700" kern="0" dirty="0" smtClean="0">
              <a:solidFill>
                <a:schemeClr val="bg1"/>
              </a:solidFill>
              <a:effectLst/>
              <a:latin typeface="Arial" panose="020B0604020202020204" pitchFamily="34" charset="0"/>
              <a:cs typeface="Arial" panose="020B0604020202020204" pitchFamily="34" charset="0"/>
            </a:endParaRPr>
          </a:p>
          <a:p>
            <a:pPr eaLnBrk="1" hangingPunct="1">
              <a:defRPr/>
            </a:pPr>
            <a:r>
              <a:rPr lang="en-US" sz="2700" kern="0" dirty="0" smtClean="0">
                <a:solidFill>
                  <a:schemeClr val="bg1"/>
                </a:solidFill>
                <a:effectLst/>
                <a:latin typeface="Arial" panose="020B0604020202020204" pitchFamily="34" charset="0"/>
                <a:cs typeface="Arial" panose="020B0604020202020204" pitchFamily="34" charset="0"/>
              </a:rPr>
              <a:t>Low </a:t>
            </a:r>
            <a:r>
              <a:rPr lang="en-US" sz="2700" kern="0" dirty="0">
                <a:solidFill>
                  <a:schemeClr val="bg1"/>
                </a:solidFill>
                <a:effectLst/>
                <a:latin typeface="Arial" panose="020B0604020202020204" pitchFamily="34" charset="0"/>
                <a:cs typeface="Arial" panose="020B0604020202020204" pitchFamily="34" charset="0"/>
              </a:rPr>
              <a:t>biological activity - </a:t>
            </a:r>
            <a:r>
              <a:rPr lang="en-US" sz="2700" kern="0" dirty="0" smtClean="0">
                <a:solidFill>
                  <a:schemeClr val="bg1"/>
                </a:solidFill>
                <a:effectLst/>
                <a:latin typeface="Arial" panose="020B0604020202020204" pitchFamily="34" charset="0"/>
                <a:cs typeface="Arial" panose="020B0604020202020204" pitchFamily="34" charset="0"/>
              </a:rPr>
              <a:t>				fewer earthworms</a:t>
            </a:r>
          </a:p>
          <a:p>
            <a:pPr eaLnBrk="1" hangingPunct="1">
              <a:defRPr/>
            </a:pPr>
            <a:r>
              <a:rPr lang="en-US" sz="2700" kern="0" dirty="0">
                <a:solidFill>
                  <a:schemeClr val="bg1"/>
                </a:solidFill>
                <a:effectLst/>
                <a:latin typeface="Arial" panose="020B0604020202020204" pitchFamily="34" charset="0"/>
                <a:cs typeface="Arial" panose="020B0604020202020204" pitchFamily="34" charset="0"/>
              </a:rPr>
              <a:t>Fields commonly experiencing ponding and drown out.</a:t>
            </a:r>
          </a:p>
          <a:p>
            <a:pPr eaLnBrk="1" hangingPunct="1">
              <a:defRPr/>
            </a:pPr>
            <a:endParaRPr lang="en-US" sz="2700" kern="0" dirty="0">
              <a:solidFill>
                <a:schemeClr val="bg1"/>
              </a:solidFill>
              <a:effectLst/>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a:xfrm>
            <a:off x="4830152" y="3739652"/>
            <a:ext cx="4175305" cy="1085850"/>
          </a:xfrm>
          <a:prstGeom prst="rect">
            <a:avLst/>
          </a:prstGeom>
        </p:spPr>
        <p:txBody>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eaLnBrk="1" hangingPunct="1">
              <a:defRPr/>
            </a:pPr>
            <a:endParaRPr lang="en-US" sz="2700" kern="0" dirty="0">
              <a:solidFill>
                <a:schemeClr val="bg1"/>
              </a:solidFill>
              <a:effectLst/>
              <a:latin typeface="Arial" panose="020B0604020202020204" pitchFamily="34" charset="0"/>
              <a:cs typeface="Arial" panose="020B0604020202020204" pitchFamily="34" charset="0"/>
            </a:endParaRPr>
          </a:p>
        </p:txBody>
      </p:sp>
      <p:pic>
        <p:nvPicPr>
          <p:cNvPr id="14643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2542" y="1332964"/>
            <a:ext cx="3747385" cy="233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084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How do I plan litter application to avoid neighbor nuisances?</a:t>
            </a:r>
            <a:br>
              <a:rPr lang="en-US" i="1" dirty="0"/>
            </a:br>
            <a:endParaRPr lang="en-US" dirty="0"/>
          </a:p>
        </p:txBody>
      </p:sp>
      <p:sp>
        <p:nvSpPr>
          <p:cNvPr id="3" name="Content Placeholder 2"/>
          <p:cNvSpPr>
            <a:spLocks noGrp="1"/>
          </p:cNvSpPr>
          <p:nvPr>
            <p:ph idx="1"/>
          </p:nvPr>
        </p:nvSpPr>
        <p:spPr>
          <a:xfrm>
            <a:off x="685800" y="2204604"/>
            <a:ext cx="7169727" cy="2571750"/>
          </a:xfrm>
        </p:spPr>
        <p:txBody>
          <a:bodyPr/>
          <a:lstStyle/>
          <a:p>
            <a:pPr marL="0" indent="0">
              <a:buNone/>
            </a:pPr>
            <a:r>
              <a:rPr lang="en-US" dirty="0" smtClean="0"/>
              <a:t>Timing Manure Application to Avoid Neighbor Nuisances</a:t>
            </a:r>
          </a:p>
          <a:p>
            <a:pPr marL="0" indent="0">
              <a:buNone/>
            </a:pPr>
            <a:r>
              <a:rPr lang="en-US" dirty="0">
                <a:hlinkClick r:id="rId2"/>
              </a:rPr>
              <a:t>https://</a:t>
            </a:r>
            <a:r>
              <a:rPr lang="en-US" dirty="0" smtClean="0">
                <a:hlinkClick r:id="rId2"/>
              </a:rPr>
              <a:t>water.unl.edu/article/animal-manure-management/timing-manure-application-avoid-neighbor-nuisances</a:t>
            </a:r>
            <a:r>
              <a:rPr lang="en-US" dirty="0" smtClean="0"/>
              <a:t> </a:t>
            </a:r>
            <a:endParaRPr lang="en-US" dirty="0"/>
          </a:p>
        </p:txBody>
      </p:sp>
    </p:spTree>
    <p:extLst>
      <p:ext uri="{BB962C8B-B14F-4D97-AF65-F5344CB8AC3E}">
        <p14:creationId xmlns:p14="http://schemas.microsoft.com/office/powerpoint/2010/main" val="10711690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808" y="0"/>
            <a:ext cx="8476570" cy="4862945"/>
          </a:xfrm>
          <a:prstGeom prst="rect">
            <a:avLst/>
          </a:prstGeom>
        </p:spPr>
      </p:pic>
      <p:sp>
        <p:nvSpPr>
          <p:cNvPr id="5" name="Rectangle 4"/>
          <p:cNvSpPr/>
          <p:nvPr/>
        </p:nvSpPr>
        <p:spPr>
          <a:xfrm>
            <a:off x="5999018" y="1801091"/>
            <a:ext cx="1177637" cy="526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21571" y="1801090"/>
            <a:ext cx="1177637" cy="526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12873" y="2646218"/>
            <a:ext cx="1177637" cy="526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35426" y="2646217"/>
            <a:ext cx="1177637" cy="526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49281" y="3491344"/>
            <a:ext cx="1177637" cy="5264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408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7" y="595745"/>
            <a:ext cx="1828800" cy="3089563"/>
          </a:xfrm>
        </p:spPr>
        <p:txBody>
          <a:bodyPr/>
          <a:lstStyle/>
          <a:p>
            <a:pPr algn="l"/>
            <a:r>
              <a:rPr lang="en-US" sz="3200" dirty="0" smtClean="0"/>
              <a:t>Avoiding Nuisance Odors:</a:t>
            </a:r>
            <a:br>
              <a:rPr lang="en-US" sz="3200" dirty="0" smtClean="0"/>
            </a:br>
            <a:r>
              <a:rPr lang="en-US" sz="3200" dirty="0" smtClean="0"/>
              <a:t>Review 48-hour weather forecast</a:t>
            </a:r>
            <a:endParaRPr lang="en-US" sz="3200" dirty="0"/>
          </a:p>
        </p:txBody>
      </p:sp>
      <p:pic>
        <p:nvPicPr>
          <p:cNvPr id="4" name="Picture 3"/>
          <p:cNvPicPr>
            <a:picLocks noChangeAspect="1"/>
          </p:cNvPicPr>
          <p:nvPr/>
        </p:nvPicPr>
        <p:blipFill>
          <a:blip r:embed="rId2"/>
          <a:stretch>
            <a:fillRect/>
          </a:stretch>
        </p:blipFill>
        <p:spPr>
          <a:xfrm>
            <a:off x="1967347" y="281869"/>
            <a:ext cx="7336828" cy="4977245"/>
          </a:xfrm>
          <a:prstGeom prst="rect">
            <a:avLst/>
          </a:prstGeom>
        </p:spPr>
      </p:pic>
      <p:sp>
        <p:nvSpPr>
          <p:cNvPr id="5" name="Left-Right Arrow 4"/>
          <p:cNvSpPr/>
          <p:nvPr/>
        </p:nvSpPr>
        <p:spPr>
          <a:xfrm>
            <a:off x="8872163" y="4126263"/>
            <a:ext cx="332509" cy="277091"/>
          </a:xfrm>
          <a:prstGeom prst="leftRightArrow">
            <a:avLst/>
          </a:prstGeom>
          <a:solidFill>
            <a:srgbClr val="FF0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Right Arrow 5"/>
          <p:cNvSpPr/>
          <p:nvPr/>
        </p:nvSpPr>
        <p:spPr>
          <a:xfrm>
            <a:off x="5030566" y="4098552"/>
            <a:ext cx="3841597" cy="304802"/>
          </a:xfrm>
          <a:prstGeom prst="leftRightArrow">
            <a:avLst/>
          </a:prstGeom>
          <a:solidFill>
            <a:srgbClr val="FFFF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ular Callout 2"/>
          <p:cNvSpPr/>
          <p:nvPr/>
        </p:nvSpPr>
        <p:spPr>
          <a:xfrm>
            <a:off x="4063615" y="281869"/>
            <a:ext cx="1618593" cy="1051035"/>
          </a:xfrm>
          <a:prstGeom prst="wedgeRoundRectCallout">
            <a:avLst>
              <a:gd name="adj1" fmla="val -116937"/>
              <a:gd name="adj2" fmla="val 101500"/>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Avoid spreading on fields with neighbors to north</a:t>
            </a:r>
            <a:endParaRPr lang="en-US" sz="1600" dirty="0">
              <a:solidFill>
                <a:schemeClr val="tx1"/>
              </a:solidFill>
            </a:endParaRPr>
          </a:p>
        </p:txBody>
      </p:sp>
      <p:sp>
        <p:nvSpPr>
          <p:cNvPr id="7" name="Rounded Rectangular Callout 6"/>
          <p:cNvSpPr/>
          <p:nvPr/>
        </p:nvSpPr>
        <p:spPr>
          <a:xfrm>
            <a:off x="5154097" y="1499394"/>
            <a:ext cx="1618593" cy="1051035"/>
          </a:xfrm>
          <a:prstGeom prst="wedgeRoundRectCallout">
            <a:avLst>
              <a:gd name="adj1" fmla="val -28626"/>
              <a:gd name="adj2" fmla="val 100500"/>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Low Odor Risk Day for spreading manure</a:t>
            </a:r>
            <a:endParaRPr lang="en-US" sz="1600" dirty="0">
              <a:solidFill>
                <a:schemeClr val="tx1"/>
              </a:solidFill>
            </a:endParaRPr>
          </a:p>
        </p:txBody>
      </p:sp>
    </p:spTree>
    <p:extLst>
      <p:ext uri="{BB962C8B-B14F-4D97-AF65-F5344CB8AC3E}">
        <p14:creationId xmlns:p14="http://schemas.microsoft.com/office/powerpoint/2010/main" val="143631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1835" y="645166"/>
            <a:ext cx="8229600" cy="857250"/>
          </a:xfrm>
          <a:prstGeom prst="rect">
            <a:avLst/>
          </a:prstGeom>
        </p:spPr>
        <p:txBody>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dirty="0" smtClean="0"/>
              <a:t>Questions &amp; Comments</a:t>
            </a:r>
            <a:endParaRPr lang="en-US" dirty="0"/>
          </a:p>
        </p:txBody>
      </p:sp>
      <p:sp>
        <p:nvSpPr>
          <p:cNvPr id="4" name="Text Placeholder 2"/>
          <p:cNvSpPr txBox="1">
            <a:spLocks/>
          </p:cNvSpPr>
          <p:nvPr/>
        </p:nvSpPr>
        <p:spPr>
          <a:xfrm>
            <a:off x="864735" y="2160396"/>
            <a:ext cx="7543800" cy="1125416"/>
          </a:xfrm>
          <a:prstGeom prst="rect">
            <a:avLst/>
          </a:prstGeom>
        </p:spPr>
        <p:txBody>
          <a:bodyPr vert="horz"/>
          <a:lst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smtClean="0"/>
              <a:t>Richard K. Koelsch, University of Nebraska, </a:t>
            </a:r>
            <a:r>
              <a:rPr lang="en-US" sz="2400" dirty="0" smtClean="0">
                <a:hlinkClick r:id="rId2"/>
              </a:rPr>
              <a:t>rkoelsch1@unl.edu</a:t>
            </a:r>
            <a:r>
              <a:rPr lang="en-US" sz="2400" dirty="0" smtClean="0"/>
              <a:t>, 402/472-3935</a:t>
            </a:r>
          </a:p>
        </p:txBody>
      </p:sp>
    </p:spTree>
    <p:extLst>
      <p:ext uri="{BB962C8B-B14F-4D97-AF65-F5344CB8AC3E}">
        <p14:creationId xmlns:p14="http://schemas.microsoft.com/office/powerpoint/2010/main" val="3227968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Setbacks &amp; Grass Buffers Needed?</a:t>
            </a:r>
            <a:endParaRPr lang="en-US" dirty="0"/>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a:blip r:embed="rId2"/>
          <a:stretch>
            <a:fillRect/>
          </a:stretch>
        </p:blipFill>
        <p:spPr>
          <a:xfrm>
            <a:off x="0" y="987479"/>
            <a:ext cx="4714875" cy="3000375"/>
          </a:xfrm>
          <a:prstGeom prst="rect">
            <a:avLst/>
          </a:prstGeom>
        </p:spPr>
      </p:pic>
      <p:pic>
        <p:nvPicPr>
          <p:cNvPr id="5" name="Picture 4"/>
          <p:cNvPicPr>
            <a:picLocks noChangeAspect="1"/>
          </p:cNvPicPr>
          <p:nvPr/>
        </p:nvPicPr>
        <p:blipFill>
          <a:blip r:embed="rId3"/>
          <a:stretch>
            <a:fillRect/>
          </a:stretch>
        </p:blipFill>
        <p:spPr>
          <a:xfrm>
            <a:off x="3019425" y="1702676"/>
            <a:ext cx="6048375" cy="3238500"/>
          </a:xfrm>
          <a:prstGeom prst="rect">
            <a:avLst/>
          </a:prstGeom>
        </p:spPr>
      </p:pic>
      <p:sp>
        <p:nvSpPr>
          <p:cNvPr id="9" name="Freeform 8"/>
          <p:cNvSpPr/>
          <p:nvPr/>
        </p:nvSpPr>
        <p:spPr>
          <a:xfrm>
            <a:off x="5325626" y="1678075"/>
            <a:ext cx="2622620" cy="2713055"/>
          </a:xfrm>
          <a:custGeom>
            <a:avLst/>
            <a:gdLst>
              <a:gd name="connsiteX0" fmla="*/ 0 w 2622620"/>
              <a:gd name="connsiteY0" fmla="*/ 0 h 2713055"/>
              <a:gd name="connsiteX1" fmla="*/ 311499 w 2622620"/>
              <a:gd name="connsiteY1" fmla="*/ 341644 h 2713055"/>
              <a:gd name="connsiteX2" fmla="*/ 452176 w 2622620"/>
              <a:gd name="connsiteY2" fmla="*/ 562707 h 2713055"/>
              <a:gd name="connsiteX3" fmla="*/ 492370 w 2622620"/>
              <a:gd name="connsiteY3" fmla="*/ 713433 h 2713055"/>
              <a:gd name="connsiteX4" fmla="*/ 622998 w 2622620"/>
              <a:gd name="connsiteY4" fmla="*/ 974690 h 2713055"/>
              <a:gd name="connsiteX5" fmla="*/ 964642 w 2622620"/>
              <a:gd name="connsiteY5" fmla="*/ 1245995 h 2713055"/>
              <a:gd name="connsiteX6" fmla="*/ 1416818 w 2622620"/>
              <a:gd name="connsiteY6" fmla="*/ 1386672 h 2713055"/>
              <a:gd name="connsiteX7" fmla="*/ 1527350 w 2622620"/>
              <a:gd name="connsiteY7" fmla="*/ 1396721 h 2713055"/>
              <a:gd name="connsiteX8" fmla="*/ 1567543 w 2622620"/>
              <a:gd name="connsiteY8" fmla="*/ 1477107 h 2713055"/>
              <a:gd name="connsiteX9" fmla="*/ 1507253 w 2622620"/>
              <a:gd name="connsiteY9" fmla="*/ 1607736 h 2713055"/>
              <a:gd name="connsiteX10" fmla="*/ 1477108 w 2622620"/>
              <a:gd name="connsiteY10" fmla="*/ 1728316 h 2713055"/>
              <a:gd name="connsiteX11" fmla="*/ 1547447 w 2622620"/>
              <a:gd name="connsiteY11" fmla="*/ 1768510 h 2713055"/>
              <a:gd name="connsiteX12" fmla="*/ 1617785 w 2622620"/>
              <a:gd name="connsiteY12" fmla="*/ 1678074 h 2713055"/>
              <a:gd name="connsiteX13" fmla="*/ 1637882 w 2622620"/>
              <a:gd name="connsiteY13" fmla="*/ 1808703 h 2713055"/>
              <a:gd name="connsiteX14" fmla="*/ 1627833 w 2622620"/>
              <a:gd name="connsiteY14" fmla="*/ 1999622 h 2713055"/>
              <a:gd name="connsiteX15" fmla="*/ 1708220 w 2622620"/>
              <a:gd name="connsiteY15" fmla="*/ 2009670 h 2713055"/>
              <a:gd name="connsiteX16" fmla="*/ 1748414 w 2622620"/>
              <a:gd name="connsiteY16" fmla="*/ 1979525 h 2713055"/>
              <a:gd name="connsiteX17" fmla="*/ 1818752 w 2622620"/>
              <a:gd name="connsiteY17" fmla="*/ 1949380 h 2713055"/>
              <a:gd name="connsiteX18" fmla="*/ 1838849 w 2622620"/>
              <a:gd name="connsiteY18" fmla="*/ 2039815 h 2713055"/>
              <a:gd name="connsiteX19" fmla="*/ 2080009 w 2622620"/>
              <a:gd name="connsiteY19" fmla="*/ 2160395 h 2713055"/>
              <a:gd name="connsiteX20" fmla="*/ 2120203 w 2622620"/>
              <a:gd name="connsiteY20" fmla="*/ 2260879 h 2713055"/>
              <a:gd name="connsiteX21" fmla="*/ 2100106 w 2622620"/>
              <a:gd name="connsiteY21" fmla="*/ 2371411 h 2713055"/>
              <a:gd name="connsiteX22" fmla="*/ 2120203 w 2622620"/>
              <a:gd name="connsiteY22" fmla="*/ 2451798 h 2713055"/>
              <a:gd name="connsiteX23" fmla="*/ 2180493 w 2622620"/>
              <a:gd name="connsiteY23" fmla="*/ 2411604 h 2713055"/>
              <a:gd name="connsiteX24" fmla="*/ 2311121 w 2622620"/>
              <a:gd name="connsiteY24" fmla="*/ 2401556 h 2713055"/>
              <a:gd name="connsiteX25" fmla="*/ 2391508 w 2622620"/>
              <a:gd name="connsiteY25" fmla="*/ 2391507 h 2713055"/>
              <a:gd name="connsiteX26" fmla="*/ 2391508 w 2622620"/>
              <a:gd name="connsiteY26" fmla="*/ 2391507 h 2713055"/>
              <a:gd name="connsiteX27" fmla="*/ 2431701 w 2622620"/>
              <a:gd name="connsiteY27" fmla="*/ 2491991 h 2713055"/>
              <a:gd name="connsiteX28" fmla="*/ 2481943 w 2622620"/>
              <a:gd name="connsiteY28" fmla="*/ 2562329 h 2713055"/>
              <a:gd name="connsiteX29" fmla="*/ 2562330 w 2622620"/>
              <a:gd name="connsiteY29" fmla="*/ 2522136 h 2713055"/>
              <a:gd name="connsiteX30" fmla="*/ 2622620 w 2622620"/>
              <a:gd name="connsiteY30" fmla="*/ 2622620 h 2713055"/>
              <a:gd name="connsiteX31" fmla="*/ 2582427 w 2622620"/>
              <a:gd name="connsiteY31" fmla="*/ 2713055 h 271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22620" h="2713055">
                <a:moveTo>
                  <a:pt x="0" y="0"/>
                </a:moveTo>
                <a:lnTo>
                  <a:pt x="311499" y="341644"/>
                </a:lnTo>
                <a:lnTo>
                  <a:pt x="452176" y="562707"/>
                </a:lnTo>
                <a:lnTo>
                  <a:pt x="492370" y="713433"/>
                </a:lnTo>
                <a:lnTo>
                  <a:pt x="622998" y="974690"/>
                </a:lnTo>
                <a:lnTo>
                  <a:pt x="964642" y="1245995"/>
                </a:lnTo>
                <a:lnTo>
                  <a:pt x="1416818" y="1386672"/>
                </a:lnTo>
                <a:lnTo>
                  <a:pt x="1527350" y="1396721"/>
                </a:lnTo>
                <a:lnTo>
                  <a:pt x="1567543" y="1477107"/>
                </a:lnTo>
                <a:lnTo>
                  <a:pt x="1507253" y="1607736"/>
                </a:lnTo>
                <a:lnTo>
                  <a:pt x="1477108" y="1728316"/>
                </a:lnTo>
                <a:lnTo>
                  <a:pt x="1547447" y="1768510"/>
                </a:lnTo>
                <a:lnTo>
                  <a:pt x="1617785" y="1678074"/>
                </a:lnTo>
                <a:lnTo>
                  <a:pt x="1637882" y="1808703"/>
                </a:lnTo>
                <a:lnTo>
                  <a:pt x="1627833" y="1999622"/>
                </a:lnTo>
                <a:lnTo>
                  <a:pt x="1708220" y="2009670"/>
                </a:lnTo>
                <a:lnTo>
                  <a:pt x="1748414" y="1979525"/>
                </a:lnTo>
                <a:lnTo>
                  <a:pt x="1818752" y="1949380"/>
                </a:lnTo>
                <a:lnTo>
                  <a:pt x="1838849" y="2039815"/>
                </a:lnTo>
                <a:lnTo>
                  <a:pt x="2080009" y="2160395"/>
                </a:lnTo>
                <a:lnTo>
                  <a:pt x="2120203" y="2260879"/>
                </a:lnTo>
                <a:lnTo>
                  <a:pt x="2100106" y="2371411"/>
                </a:lnTo>
                <a:lnTo>
                  <a:pt x="2120203" y="2451798"/>
                </a:lnTo>
                <a:lnTo>
                  <a:pt x="2180493" y="2411604"/>
                </a:lnTo>
                <a:lnTo>
                  <a:pt x="2311121" y="2401556"/>
                </a:lnTo>
                <a:lnTo>
                  <a:pt x="2391508" y="2391507"/>
                </a:lnTo>
                <a:lnTo>
                  <a:pt x="2391508" y="2391507"/>
                </a:lnTo>
                <a:lnTo>
                  <a:pt x="2431701" y="2491991"/>
                </a:lnTo>
                <a:lnTo>
                  <a:pt x="2481943" y="2562329"/>
                </a:lnTo>
                <a:lnTo>
                  <a:pt x="2562330" y="2522136"/>
                </a:lnTo>
                <a:lnTo>
                  <a:pt x="2622620" y="2622620"/>
                </a:lnTo>
                <a:lnTo>
                  <a:pt x="2582427" y="2713055"/>
                </a:lnTo>
              </a:path>
            </a:pathLst>
          </a:custGeom>
          <a:noFill/>
          <a:ln w="209550">
            <a:solidFill>
              <a:srgbClr val="00B050">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868615" y="3054699"/>
            <a:ext cx="2893926" cy="864158"/>
            <a:chOff x="3868615" y="3054699"/>
            <a:chExt cx="2893926" cy="864158"/>
          </a:xfrm>
        </p:grpSpPr>
        <p:sp>
          <p:nvSpPr>
            <p:cNvPr id="10" name="Freeform 9"/>
            <p:cNvSpPr/>
            <p:nvPr/>
          </p:nvSpPr>
          <p:spPr>
            <a:xfrm>
              <a:off x="3868615" y="3054699"/>
              <a:ext cx="2893926" cy="864158"/>
            </a:xfrm>
            <a:custGeom>
              <a:avLst/>
              <a:gdLst>
                <a:gd name="connsiteX0" fmla="*/ 2893926 w 2893926"/>
                <a:gd name="connsiteY0" fmla="*/ 281354 h 864158"/>
                <a:gd name="connsiteX1" fmla="*/ 2713055 w 2893926"/>
                <a:gd name="connsiteY1" fmla="*/ 291402 h 864158"/>
                <a:gd name="connsiteX2" fmla="*/ 2120203 w 2893926"/>
                <a:gd name="connsiteY2" fmla="*/ 40193 h 864158"/>
                <a:gd name="connsiteX3" fmla="*/ 1657978 w 2893926"/>
                <a:gd name="connsiteY3" fmla="*/ 0 h 864158"/>
                <a:gd name="connsiteX4" fmla="*/ 1406770 w 2893926"/>
                <a:gd name="connsiteY4" fmla="*/ 231112 h 864158"/>
                <a:gd name="connsiteX5" fmla="*/ 1296238 w 2893926"/>
                <a:gd name="connsiteY5" fmla="*/ 341644 h 864158"/>
                <a:gd name="connsiteX6" fmla="*/ 1155561 w 2893926"/>
                <a:gd name="connsiteY6" fmla="*/ 261257 h 864158"/>
                <a:gd name="connsiteX7" fmla="*/ 1095271 w 2893926"/>
                <a:gd name="connsiteY7" fmla="*/ 432079 h 864158"/>
                <a:gd name="connsiteX8" fmla="*/ 1014884 w 2893926"/>
                <a:gd name="connsiteY8" fmla="*/ 442127 h 864158"/>
                <a:gd name="connsiteX9" fmla="*/ 1045029 w 2893926"/>
                <a:gd name="connsiteY9" fmla="*/ 572756 h 864158"/>
                <a:gd name="connsiteX10" fmla="*/ 783772 w 2893926"/>
                <a:gd name="connsiteY10" fmla="*/ 622998 h 864158"/>
                <a:gd name="connsiteX11" fmla="*/ 703385 w 2893926"/>
                <a:gd name="connsiteY11" fmla="*/ 552659 h 864158"/>
                <a:gd name="connsiteX12" fmla="*/ 492370 w 2893926"/>
                <a:gd name="connsiteY12" fmla="*/ 643094 h 864158"/>
                <a:gd name="connsiteX13" fmla="*/ 351693 w 2893926"/>
                <a:gd name="connsiteY13" fmla="*/ 582804 h 864158"/>
                <a:gd name="connsiteX14" fmla="*/ 281354 w 2893926"/>
                <a:gd name="connsiteY14" fmla="*/ 703385 h 864158"/>
                <a:gd name="connsiteX15" fmla="*/ 221064 w 2893926"/>
                <a:gd name="connsiteY15" fmla="*/ 793820 h 864158"/>
                <a:gd name="connsiteX16" fmla="*/ 0 w 2893926"/>
                <a:gd name="connsiteY16" fmla="*/ 864158 h 864158"/>
                <a:gd name="connsiteX17" fmla="*/ 20097 w 2893926"/>
                <a:gd name="connsiteY17" fmla="*/ 854110 h 86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3926" h="864158">
                  <a:moveTo>
                    <a:pt x="2893926" y="281354"/>
                  </a:moveTo>
                  <a:lnTo>
                    <a:pt x="2713055" y="291402"/>
                  </a:lnTo>
                  <a:lnTo>
                    <a:pt x="2120203" y="40193"/>
                  </a:lnTo>
                  <a:lnTo>
                    <a:pt x="1657978" y="0"/>
                  </a:lnTo>
                  <a:lnTo>
                    <a:pt x="1406770" y="231112"/>
                  </a:lnTo>
                  <a:lnTo>
                    <a:pt x="1296238" y="341644"/>
                  </a:lnTo>
                  <a:lnTo>
                    <a:pt x="1155561" y="261257"/>
                  </a:lnTo>
                  <a:lnTo>
                    <a:pt x="1095271" y="432079"/>
                  </a:lnTo>
                  <a:lnTo>
                    <a:pt x="1014884" y="442127"/>
                  </a:lnTo>
                  <a:lnTo>
                    <a:pt x="1045029" y="572756"/>
                  </a:lnTo>
                  <a:lnTo>
                    <a:pt x="783772" y="622998"/>
                  </a:lnTo>
                  <a:lnTo>
                    <a:pt x="703385" y="552659"/>
                  </a:lnTo>
                  <a:lnTo>
                    <a:pt x="492370" y="643094"/>
                  </a:lnTo>
                  <a:lnTo>
                    <a:pt x="351693" y="582804"/>
                  </a:lnTo>
                  <a:lnTo>
                    <a:pt x="281354" y="703385"/>
                  </a:lnTo>
                  <a:lnTo>
                    <a:pt x="221064" y="793820"/>
                  </a:lnTo>
                  <a:lnTo>
                    <a:pt x="0" y="864158"/>
                  </a:lnTo>
                  <a:lnTo>
                    <a:pt x="20097" y="854110"/>
                  </a:lnTo>
                </a:path>
              </a:pathLst>
            </a:custGeom>
            <a:noFill/>
            <a:ln w="215900">
              <a:solidFill>
                <a:srgbClr val="00B050">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11289" y="3140578"/>
              <a:ext cx="523875" cy="369332"/>
            </a:xfrm>
            <a:prstGeom prst="rect">
              <a:avLst/>
            </a:prstGeom>
            <a:noFill/>
          </p:spPr>
          <p:txBody>
            <a:bodyPr wrap="square" rtlCol="0">
              <a:spAutoFit/>
            </a:bodyPr>
            <a:lstStyle/>
            <a:p>
              <a:r>
                <a:rPr lang="en-US" dirty="0" smtClean="0"/>
                <a:t>???</a:t>
              </a:r>
              <a:endParaRPr lang="en-US" dirty="0"/>
            </a:p>
          </p:txBody>
        </p:sp>
      </p:grpSp>
    </p:spTree>
    <p:extLst>
      <p:ext uri="{BB962C8B-B14F-4D97-AF65-F5344CB8AC3E}">
        <p14:creationId xmlns:p14="http://schemas.microsoft.com/office/powerpoint/2010/main" val="2088909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0610" name="Rectangle 3074"/>
          <p:cNvSpPr>
            <a:spLocks noGrp="1" noChangeArrowheads="1"/>
          </p:cNvSpPr>
          <p:nvPr>
            <p:ph type="title"/>
          </p:nvPr>
        </p:nvSpPr>
        <p:spPr>
          <a:xfrm>
            <a:off x="1105823" y="14050"/>
            <a:ext cx="6672444" cy="857250"/>
          </a:xfrm>
        </p:spPr>
        <p:txBody>
          <a:bodyPr/>
          <a:lstStyle/>
          <a:p>
            <a:r>
              <a:rPr lang="en-US" altLang="en-US" dirty="0"/>
              <a:t>Buffers or Setbacks</a:t>
            </a:r>
          </a:p>
        </p:txBody>
      </p:sp>
      <p:sp>
        <p:nvSpPr>
          <p:cNvPr id="580613" name="Text Box 3077"/>
          <p:cNvSpPr txBox="1">
            <a:spLocks noChangeArrowheads="1"/>
          </p:cNvSpPr>
          <p:nvPr/>
        </p:nvSpPr>
        <p:spPr bwMode="auto">
          <a:xfrm>
            <a:off x="1744267" y="2888456"/>
            <a:ext cx="18473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endParaRPr lang="en-US" altLang="en-US" sz="1950" b="1">
              <a:solidFill>
                <a:schemeClr val="bg1"/>
              </a:solidFill>
              <a:latin typeface="Arial" panose="020B0604020202020204" pitchFamily="34" charset="0"/>
            </a:endParaRPr>
          </a:p>
          <a:p>
            <a:endParaRPr lang="en-US" altLang="en-US" sz="1350">
              <a:latin typeface="Times New Roman" panose="02020603050405020304" pitchFamily="18" charset="0"/>
            </a:endParaRPr>
          </a:p>
        </p:txBody>
      </p:sp>
      <p:grpSp>
        <p:nvGrpSpPr>
          <p:cNvPr id="143" name="Group 3123"/>
          <p:cNvGrpSpPr>
            <a:grpSpLocks/>
          </p:cNvGrpSpPr>
          <p:nvPr/>
        </p:nvGrpSpPr>
        <p:grpSpPr bwMode="auto">
          <a:xfrm>
            <a:off x="208909" y="1177826"/>
            <a:ext cx="4687887" cy="3651250"/>
            <a:chOff x="2807" y="2242"/>
            <a:chExt cx="2953" cy="2300"/>
          </a:xfrm>
        </p:grpSpPr>
        <p:grpSp>
          <p:nvGrpSpPr>
            <p:cNvPr id="144" name="Group 3124"/>
            <p:cNvGrpSpPr>
              <a:grpSpLocks/>
            </p:cNvGrpSpPr>
            <p:nvPr/>
          </p:nvGrpSpPr>
          <p:grpSpPr bwMode="auto">
            <a:xfrm>
              <a:off x="2807" y="2242"/>
              <a:ext cx="2953" cy="2300"/>
              <a:chOff x="0" y="1903"/>
              <a:chExt cx="2953" cy="2300"/>
            </a:xfrm>
          </p:grpSpPr>
          <p:pic>
            <p:nvPicPr>
              <p:cNvPr id="146" name="Picture 3125" descr="A:\MVC-008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
                <a:ext cx="2953" cy="2215"/>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Group 3126"/>
              <p:cNvGrpSpPr>
                <a:grpSpLocks/>
              </p:cNvGrpSpPr>
              <p:nvPr/>
            </p:nvGrpSpPr>
            <p:grpSpPr bwMode="auto">
              <a:xfrm>
                <a:off x="1870" y="1903"/>
                <a:ext cx="1078" cy="953"/>
                <a:chOff x="2192" y="1206"/>
                <a:chExt cx="1172" cy="1016"/>
              </a:xfrm>
            </p:grpSpPr>
            <p:pic>
              <p:nvPicPr>
                <p:cNvPr id="148" name="Picture 3127" descr="F:\Renner\Morse Bluff waterway topo.jpg"/>
                <p:cNvPicPr>
                  <a:picLocks noChangeAspect="1" noChangeArrowheads="1"/>
                </p:cNvPicPr>
                <p:nvPr/>
              </p:nvPicPr>
              <p:blipFill>
                <a:blip r:embed="rId3" cstate="print">
                  <a:extLst>
                    <a:ext uri="{28A0092B-C50C-407E-A947-70E740481C1C}">
                      <a14:useLocalDpi xmlns:a14="http://schemas.microsoft.com/office/drawing/2010/main" val="0"/>
                    </a:ext>
                  </a:extLst>
                </a:blip>
                <a:srcRect l="8368" t="20502" r="14473" b="21519"/>
                <a:stretch>
                  <a:fillRect/>
                </a:stretch>
              </p:blipFill>
              <p:spPr bwMode="auto">
                <a:xfrm>
                  <a:off x="2192" y="1247"/>
                  <a:ext cx="1172" cy="975"/>
                </a:xfrm>
                <a:prstGeom prst="rect">
                  <a:avLst/>
                </a:prstGeom>
                <a:noFill/>
                <a:extLst>
                  <a:ext uri="{909E8E84-426E-40DD-AFC4-6F175D3DCCD1}">
                    <a14:hiddenFill xmlns:a14="http://schemas.microsoft.com/office/drawing/2010/main">
                      <a:solidFill>
                        <a:srgbClr val="FFFFFF"/>
                      </a:solidFill>
                    </a14:hiddenFill>
                  </a:ext>
                </a:extLst>
              </p:spPr>
            </p:pic>
            <p:sp>
              <p:nvSpPr>
                <p:cNvPr id="149" name="Oval 3128"/>
                <p:cNvSpPr>
                  <a:spLocks noChangeArrowheads="1"/>
                </p:cNvSpPr>
                <p:nvPr/>
              </p:nvSpPr>
              <p:spPr bwMode="auto">
                <a:xfrm>
                  <a:off x="2605" y="1476"/>
                  <a:ext cx="708" cy="708"/>
                </a:xfrm>
                <a:prstGeom prst="ellipse">
                  <a:avLst/>
                </a:prstGeom>
                <a:solidFill>
                  <a:srgbClr val="00AC00">
                    <a:alpha val="50000"/>
                  </a:srgbClr>
                </a:solidFill>
                <a:ln w="9525">
                  <a:solidFill>
                    <a:srgbClr val="00A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0" name="Line 3129"/>
                <p:cNvSpPr>
                  <a:spLocks noChangeShapeType="1"/>
                </p:cNvSpPr>
                <p:nvPr/>
              </p:nvSpPr>
              <p:spPr bwMode="auto">
                <a:xfrm>
                  <a:off x="2704" y="1566"/>
                  <a:ext cx="104" cy="119"/>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1" name="Line 3130"/>
                <p:cNvSpPr>
                  <a:spLocks noChangeShapeType="1"/>
                </p:cNvSpPr>
                <p:nvPr/>
              </p:nvSpPr>
              <p:spPr bwMode="auto">
                <a:xfrm flipH="1" flipV="1">
                  <a:off x="3251" y="2108"/>
                  <a:ext cx="71" cy="39"/>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2" name="Line 3131"/>
                <p:cNvSpPr>
                  <a:spLocks noChangeShapeType="1"/>
                </p:cNvSpPr>
                <p:nvPr/>
              </p:nvSpPr>
              <p:spPr bwMode="auto">
                <a:xfrm flipH="1" flipV="1">
                  <a:off x="3128" y="1987"/>
                  <a:ext cx="72" cy="74"/>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3" name="Line 3132"/>
                <p:cNvSpPr>
                  <a:spLocks noChangeShapeType="1"/>
                </p:cNvSpPr>
                <p:nvPr/>
              </p:nvSpPr>
              <p:spPr bwMode="auto">
                <a:xfrm flipH="1" flipV="1">
                  <a:off x="3021" y="1848"/>
                  <a:ext cx="61" cy="84"/>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4" name="Line 3133"/>
                <p:cNvSpPr>
                  <a:spLocks noChangeShapeType="1"/>
                </p:cNvSpPr>
                <p:nvPr/>
              </p:nvSpPr>
              <p:spPr bwMode="auto">
                <a:xfrm flipH="1" flipV="1">
                  <a:off x="2720" y="1651"/>
                  <a:ext cx="81" cy="75"/>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5" name="Line 3134"/>
                <p:cNvSpPr>
                  <a:spLocks noChangeShapeType="1"/>
                </p:cNvSpPr>
                <p:nvPr/>
              </p:nvSpPr>
              <p:spPr bwMode="auto">
                <a:xfrm flipH="1" flipV="1">
                  <a:off x="2641" y="1526"/>
                  <a:ext cx="42" cy="68"/>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6" name="Line 3135"/>
                <p:cNvSpPr>
                  <a:spLocks noChangeShapeType="1"/>
                </p:cNvSpPr>
                <p:nvPr/>
              </p:nvSpPr>
              <p:spPr bwMode="auto">
                <a:xfrm flipH="1" flipV="1">
                  <a:off x="2571" y="1393"/>
                  <a:ext cx="27" cy="68"/>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7" name="Line 3136"/>
                <p:cNvSpPr>
                  <a:spLocks noChangeShapeType="1"/>
                </p:cNvSpPr>
                <p:nvPr/>
              </p:nvSpPr>
              <p:spPr bwMode="auto">
                <a:xfrm flipH="1" flipV="1">
                  <a:off x="2481" y="1258"/>
                  <a:ext cx="48" cy="78"/>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8" name="Line 3137"/>
                <p:cNvSpPr>
                  <a:spLocks noChangeShapeType="1"/>
                </p:cNvSpPr>
                <p:nvPr/>
              </p:nvSpPr>
              <p:spPr bwMode="auto">
                <a:xfrm flipH="1">
                  <a:off x="2397" y="1721"/>
                  <a:ext cx="80" cy="50"/>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59" name="Line 3138"/>
                <p:cNvSpPr>
                  <a:spLocks noChangeShapeType="1"/>
                </p:cNvSpPr>
                <p:nvPr/>
              </p:nvSpPr>
              <p:spPr bwMode="auto">
                <a:xfrm flipH="1" flipV="1">
                  <a:off x="2220" y="1791"/>
                  <a:ext cx="94" cy="11"/>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0" name="Line 3139"/>
                <p:cNvSpPr>
                  <a:spLocks noChangeShapeType="1"/>
                </p:cNvSpPr>
                <p:nvPr/>
              </p:nvSpPr>
              <p:spPr bwMode="auto">
                <a:xfrm flipH="1" flipV="1">
                  <a:off x="2910" y="1763"/>
                  <a:ext cx="46" cy="44"/>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1" name="Line 3140"/>
                <p:cNvSpPr>
                  <a:spLocks noChangeShapeType="1"/>
                </p:cNvSpPr>
                <p:nvPr/>
              </p:nvSpPr>
              <p:spPr bwMode="auto">
                <a:xfrm flipH="1" flipV="1">
                  <a:off x="2873" y="1757"/>
                  <a:ext cx="40" cy="10"/>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2" name="Line 3141"/>
                <p:cNvSpPr>
                  <a:spLocks noChangeShapeType="1"/>
                </p:cNvSpPr>
                <p:nvPr/>
              </p:nvSpPr>
              <p:spPr bwMode="auto">
                <a:xfrm flipH="1">
                  <a:off x="2697" y="1675"/>
                  <a:ext cx="41" cy="3"/>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3" name="Line 3142"/>
                <p:cNvSpPr>
                  <a:spLocks noChangeShapeType="1"/>
                </p:cNvSpPr>
                <p:nvPr/>
              </p:nvSpPr>
              <p:spPr bwMode="auto">
                <a:xfrm flipH="1">
                  <a:off x="2544" y="1658"/>
                  <a:ext cx="44" cy="23"/>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4" name="Line 3143"/>
                <p:cNvSpPr>
                  <a:spLocks noChangeShapeType="1"/>
                </p:cNvSpPr>
                <p:nvPr/>
              </p:nvSpPr>
              <p:spPr bwMode="auto">
                <a:xfrm flipH="1" flipV="1">
                  <a:off x="2583" y="1659"/>
                  <a:ext cx="51" cy="3"/>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5" name="Line 3144"/>
                <p:cNvSpPr>
                  <a:spLocks noChangeShapeType="1"/>
                </p:cNvSpPr>
                <p:nvPr/>
              </p:nvSpPr>
              <p:spPr bwMode="auto">
                <a:xfrm flipH="1" flipV="1">
                  <a:off x="2963" y="1931"/>
                  <a:ext cx="67" cy="52"/>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6" name="Line 3145"/>
                <p:cNvSpPr>
                  <a:spLocks noChangeShapeType="1"/>
                </p:cNvSpPr>
                <p:nvPr/>
              </p:nvSpPr>
              <p:spPr bwMode="auto">
                <a:xfrm flipH="1">
                  <a:off x="2801" y="1912"/>
                  <a:ext cx="85" cy="12"/>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7" name="Line 3146"/>
                <p:cNvSpPr>
                  <a:spLocks noChangeShapeType="1"/>
                </p:cNvSpPr>
                <p:nvPr/>
              </p:nvSpPr>
              <p:spPr bwMode="auto">
                <a:xfrm flipH="1">
                  <a:off x="2661" y="1971"/>
                  <a:ext cx="71" cy="31"/>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8" name="Line 3147"/>
                <p:cNvSpPr>
                  <a:spLocks noChangeShapeType="1"/>
                </p:cNvSpPr>
                <p:nvPr/>
              </p:nvSpPr>
              <p:spPr bwMode="auto">
                <a:xfrm flipH="1">
                  <a:off x="2502" y="2046"/>
                  <a:ext cx="94" cy="11"/>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69" name="Line 3148"/>
                <p:cNvSpPr>
                  <a:spLocks noChangeShapeType="1"/>
                </p:cNvSpPr>
                <p:nvPr/>
              </p:nvSpPr>
              <p:spPr bwMode="auto">
                <a:xfrm flipH="1">
                  <a:off x="2347" y="2078"/>
                  <a:ext cx="84" cy="25"/>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0" name="Line 3149"/>
                <p:cNvSpPr>
                  <a:spLocks noChangeShapeType="1"/>
                </p:cNvSpPr>
                <p:nvPr/>
              </p:nvSpPr>
              <p:spPr bwMode="auto">
                <a:xfrm flipH="1">
                  <a:off x="2204" y="2138"/>
                  <a:ext cx="68" cy="62"/>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1" name="Line 3150"/>
                <p:cNvSpPr>
                  <a:spLocks noChangeShapeType="1"/>
                </p:cNvSpPr>
                <p:nvPr/>
              </p:nvSpPr>
              <p:spPr bwMode="auto">
                <a:xfrm flipV="1">
                  <a:off x="2283" y="2107"/>
                  <a:ext cx="55" cy="19"/>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2" name="Line 3151"/>
                <p:cNvSpPr>
                  <a:spLocks noChangeShapeType="1"/>
                </p:cNvSpPr>
                <p:nvPr/>
              </p:nvSpPr>
              <p:spPr bwMode="auto">
                <a:xfrm flipV="1">
                  <a:off x="2437" y="2057"/>
                  <a:ext cx="57" cy="15"/>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3" name="Line 3152"/>
                <p:cNvSpPr>
                  <a:spLocks noChangeShapeType="1"/>
                </p:cNvSpPr>
                <p:nvPr/>
              </p:nvSpPr>
              <p:spPr bwMode="auto">
                <a:xfrm flipV="1">
                  <a:off x="2606" y="2008"/>
                  <a:ext cx="48" cy="33"/>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4" name="Line 3153"/>
                <p:cNvSpPr>
                  <a:spLocks noChangeShapeType="1"/>
                </p:cNvSpPr>
                <p:nvPr/>
              </p:nvSpPr>
              <p:spPr bwMode="auto">
                <a:xfrm flipV="1">
                  <a:off x="2746" y="1934"/>
                  <a:ext cx="48" cy="33"/>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5" name="Line 3154"/>
                <p:cNvSpPr>
                  <a:spLocks noChangeShapeType="1"/>
                </p:cNvSpPr>
                <p:nvPr/>
              </p:nvSpPr>
              <p:spPr bwMode="auto">
                <a:xfrm>
                  <a:off x="2897" y="1914"/>
                  <a:ext cx="60" cy="13"/>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6" name="Line 3155"/>
                <p:cNvSpPr>
                  <a:spLocks noChangeShapeType="1"/>
                </p:cNvSpPr>
                <p:nvPr/>
              </p:nvSpPr>
              <p:spPr bwMode="auto">
                <a:xfrm>
                  <a:off x="3034" y="1995"/>
                  <a:ext cx="48" cy="29"/>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7" name="Line 3156"/>
                <p:cNvSpPr>
                  <a:spLocks noChangeShapeType="1"/>
                </p:cNvSpPr>
                <p:nvPr/>
              </p:nvSpPr>
              <p:spPr bwMode="auto">
                <a:xfrm>
                  <a:off x="3206" y="2067"/>
                  <a:ext cx="43" cy="33"/>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8" name="Line 3157"/>
                <p:cNvSpPr>
                  <a:spLocks noChangeShapeType="1"/>
                </p:cNvSpPr>
                <p:nvPr/>
              </p:nvSpPr>
              <p:spPr bwMode="auto">
                <a:xfrm>
                  <a:off x="3084" y="1937"/>
                  <a:ext cx="41" cy="47"/>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79" name="Line 3158"/>
                <p:cNvSpPr>
                  <a:spLocks noChangeShapeType="1"/>
                </p:cNvSpPr>
                <p:nvPr/>
              </p:nvSpPr>
              <p:spPr bwMode="auto">
                <a:xfrm>
                  <a:off x="2964" y="1815"/>
                  <a:ext cx="52" cy="32"/>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0" name="Line 3159"/>
                <p:cNvSpPr>
                  <a:spLocks noChangeShapeType="1"/>
                </p:cNvSpPr>
                <p:nvPr/>
              </p:nvSpPr>
              <p:spPr bwMode="auto">
                <a:xfrm>
                  <a:off x="2811" y="1732"/>
                  <a:ext cx="52" cy="22"/>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1" name="Line 3160"/>
                <p:cNvSpPr>
                  <a:spLocks noChangeShapeType="1"/>
                </p:cNvSpPr>
                <p:nvPr/>
              </p:nvSpPr>
              <p:spPr bwMode="auto">
                <a:xfrm>
                  <a:off x="2693" y="1604"/>
                  <a:ext cx="22" cy="38"/>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2" name="Line 3161"/>
                <p:cNvSpPr>
                  <a:spLocks noChangeShapeType="1"/>
                </p:cNvSpPr>
                <p:nvPr/>
              </p:nvSpPr>
              <p:spPr bwMode="auto">
                <a:xfrm>
                  <a:off x="2641" y="1661"/>
                  <a:ext cx="53" cy="22"/>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3" name="Line 3162"/>
                <p:cNvSpPr>
                  <a:spLocks noChangeShapeType="1"/>
                </p:cNvSpPr>
                <p:nvPr/>
              </p:nvSpPr>
              <p:spPr bwMode="auto">
                <a:xfrm flipV="1">
                  <a:off x="2486" y="1687"/>
                  <a:ext cx="49" cy="33"/>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4" name="Line 3163"/>
                <p:cNvSpPr>
                  <a:spLocks noChangeShapeType="1"/>
                </p:cNvSpPr>
                <p:nvPr/>
              </p:nvSpPr>
              <p:spPr bwMode="auto">
                <a:xfrm flipV="1">
                  <a:off x="2326" y="1778"/>
                  <a:ext cx="56" cy="23"/>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5" name="Line 3164"/>
                <p:cNvSpPr>
                  <a:spLocks noChangeShapeType="1"/>
                </p:cNvSpPr>
                <p:nvPr/>
              </p:nvSpPr>
              <p:spPr bwMode="auto">
                <a:xfrm>
                  <a:off x="2599" y="1470"/>
                  <a:ext cx="40" cy="50"/>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6" name="Line 3165"/>
                <p:cNvSpPr>
                  <a:spLocks noChangeShapeType="1"/>
                </p:cNvSpPr>
                <p:nvPr/>
              </p:nvSpPr>
              <p:spPr bwMode="auto">
                <a:xfrm>
                  <a:off x="2532" y="1340"/>
                  <a:ext cx="41" cy="50"/>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7" name="Line 3166"/>
                <p:cNvSpPr>
                  <a:spLocks noChangeShapeType="1"/>
                </p:cNvSpPr>
                <p:nvPr/>
              </p:nvSpPr>
              <p:spPr bwMode="auto">
                <a:xfrm>
                  <a:off x="2441" y="1206"/>
                  <a:ext cx="40" cy="50"/>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88" name="AutoShape 3167"/>
                <p:cNvSpPr>
                  <a:spLocks noChangeArrowheads="1"/>
                </p:cNvSpPr>
                <p:nvPr/>
              </p:nvSpPr>
              <p:spPr bwMode="auto">
                <a:xfrm>
                  <a:off x="2968" y="1783"/>
                  <a:ext cx="38" cy="38"/>
                </a:xfrm>
                <a:prstGeom prst="flowChartOr">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grpSp>
        </p:grpSp>
        <p:sp>
          <p:nvSpPr>
            <p:cNvPr id="145" name="Text Box 3168"/>
            <p:cNvSpPr txBox="1">
              <a:spLocks noChangeArrowheads="1"/>
            </p:cNvSpPr>
            <p:nvPr/>
          </p:nvSpPr>
          <p:spPr bwMode="auto">
            <a:xfrm>
              <a:off x="3916" y="2409"/>
              <a:ext cx="406" cy="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600" b="0" i="0" u="none" strike="noStrike" kern="0" cap="none" spc="0" normalizeH="0" baseline="0" noProof="0" smtClean="0">
                  <a:ln>
                    <a:noFill/>
                  </a:ln>
                  <a:solidFill>
                    <a:srgbClr val="0000CC"/>
                  </a:solidFill>
                  <a:effectLst/>
                  <a:uLnTx/>
                  <a:uFillTx/>
                  <a:latin typeface="Times New Roman" panose="02020603050405020304" pitchFamily="18" charset="0"/>
                </a:rPr>
                <a:t>?</a:t>
              </a:r>
            </a:p>
          </p:txBody>
        </p:sp>
      </p:grpSp>
      <p:grpSp>
        <p:nvGrpSpPr>
          <p:cNvPr id="189" name="Group 3078"/>
          <p:cNvGrpSpPr>
            <a:grpSpLocks/>
          </p:cNvGrpSpPr>
          <p:nvPr/>
        </p:nvGrpSpPr>
        <p:grpSpPr bwMode="auto">
          <a:xfrm>
            <a:off x="4582127" y="1733114"/>
            <a:ext cx="4384675" cy="3303588"/>
            <a:chOff x="2993" y="1565"/>
            <a:chExt cx="2762" cy="2081"/>
          </a:xfrm>
        </p:grpSpPr>
        <p:grpSp>
          <p:nvGrpSpPr>
            <p:cNvPr id="190" name="Group 3079"/>
            <p:cNvGrpSpPr>
              <a:grpSpLocks/>
            </p:cNvGrpSpPr>
            <p:nvPr/>
          </p:nvGrpSpPr>
          <p:grpSpPr bwMode="auto">
            <a:xfrm>
              <a:off x="2993" y="1579"/>
              <a:ext cx="2762" cy="2067"/>
              <a:chOff x="2993" y="1579"/>
              <a:chExt cx="2762" cy="2067"/>
            </a:xfrm>
          </p:grpSpPr>
          <p:pic>
            <p:nvPicPr>
              <p:cNvPr id="192" name="Picture 3080" descr="A:\MVC-007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 y="1579"/>
                <a:ext cx="2757" cy="2067"/>
              </a:xfrm>
              <a:prstGeom prst="rect">
                <a:avLst/>
              </a:prstGeom>
              <a:noFill/>
              <a:extLst>
                <a:ext uri="{909E8E84-426E-40DD-AFC4-6F175D3DCCD1}">
                  <a14:hiddenFill xmlns:a14="http://schemas.microsoft.com/office/drawing/2010/main">
                    <a:solidFill>
                      <a:srgbClr val="FFFFFF"/>
                    </a:solidFill>
                  </a14:hiddenFill>
                </a:ext>
              </a:extLst>
            </p:spPr>
          </p:pic>
          <p:grpSp>
            <p:nvGrpSpPr>
              <p:cNvPr id="193" name="Group 3081"/>
              <p:cNvGrpSpPr>
                <a:grpSpLocks/>
              </p:cNvGrpSpPr>
              <p:nvPr/>
            </p:nvGrpSpPr>
            <p:grpSpPr bwMode="auto">
              <a:xfrm>
                <a:off x="2993" y="2712"/>
                <a:ext cx="1291" cy="930"/>
                <a:chOff x="3011" y="747"/>
                <a:chExt cx="2606" cy="1878"/>
              </a:xfrm>
            </p:grpSpPr>
            <p:sp>
              <p:nvSpPr>
                <p:cNvPr id="194" name="Line 3082"/>
                <p:cNvSpPr>
                  <a:spLocks noChangeShapeType="1"/>
                </p:cNvSpPr>
                <p:nvPr/>
              </p:nvSpPr>
              <p:spPr bwMode="auto">
                <a:xfrm flipH="1">
                  <a:off x="4569" y="1868"/>
                  <a:ext cx="211" cy="130"/>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95" name="Rectangle 3083"/>
                <p:cNvSpPr>
                  <a:spLocks noChangeArrowheads="1"/>
                </p:cNvSpPr>
                <p:nvPr/>
              </p:nvSpPr>
              <p:spPr bwMode="auto">
                <a:xfrm>
                  <a:off x="4101" y="1838"/>
                  <a:ext cx="652" cy="505"/>
                </a:xfrm>
                <a:prstGeom prst="rect">
                  <a:avLst/>
                </a:prstGeom>
                <a:noFill/>
                <a:ln w="19050">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pic>
              <p:nvPicPr>
                <p:cNvPr id="196" name="Picture 3084" descr="C:\My Documents\My Pictures\Visuals\CNMP\Waterway Albion top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1" y="747"/>
                  <a:ext cx="2606" cy="1878"/>
                </a:xfrm>
                <a:prstGeom prst="rect">
                  <a:avLst/>
                </a:prstGeom>
                <a:noFill/>
                <a:extLst>
                  <a:ext uri="{909E8E84-426E-40DD-AFC4-6F175D3DCCD1}">
                    <a14:hiddenFill xmlns:a14="http://schemas.microsoft.com/office/drawing/2010/main">
                      <a:solidFill>
                        <a:srgbClr val="FFFFFF"/>
                      </a:solidFill>
                    </a14:hiddenFill>
                  </a:ext>
                </a:extLst>
              </p:spPr>
            </p:pic>
            <p:sp>
              <p:nvSpPr>
                <p:cNvPr id="197" name="Line 3085"/>
                <p:cNvSpPr>
                  <a:spLocks noChangeShapeType="1"/>
                </p:cNvSpPr>
                <p:nvPr/>
              </p:nvSpPr>
              <p:spPr bwMode="auto">
                <a:xfrm flipH="1" flipV="1">
                  <a:off x="5020" y="1787"/>
                  <a:ext cx="239" cy="0"/>
                </a:xfrm>
                <a:prstGeom prst="line">
                  <a:avLst/>
                </a:prstGeom>
                <a:noFill/>
                <a:ln w="444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98" name="Freeform 3086"/>
                <p:cNvSpPr>
                  <a:spLocks/>
                </p:cNvSpPr>
                <p:nvPr/>
              </p:nvSpPr>
              <p:spPr bwMode="auto">
                <a:xfrm>
                  <a:off x="5534" y="1862"/>
                  <a:ext cx="82" cy="29"/>
                </a:xfrm>
                <a:custGeom>
                  <a:avLst/>
                  <a:gdLst>
                    <a:gd name="T0" fmla="*/ 82 w 82"/>
                    <a:gd name="T1" fmla="*/ 10 h 29"/>
                    <a:gd name="T2" fmla="*/ 0 w 82"/>
                    <a:gd name="T3" fmla="*/ 0 h 29"/>
                  </a:gdLst>
                  <a:ahLst/>
                  <a:cxnLst>
                    <a:cxn ang="0">
                      <a:pos x="T0" y="T1"/>
                    </a:cxn>
                    <a:cxn ang="0">
                      <a:pos x="T2" y="T3"/>
                    </a:cxn>
                  </a:cxnLst>
                  <a:rect l="0" t="0" r="r" b="b"/>
                  <a:pathLst>
                    <a:path w="82" h="29">
                      <a:moveTo>
                        <a:pt x="82" y="10"/>
                      </a:moveTo>
                      <a:cubicBezTo>
                        <a:pt x="55" y="20"/>
                        <a:pt x="15" y="29"/>
                        <a:pt x="0" y="0"/>
                      </a:cubicBez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199" name="Freeform 3087"/>
                <p:cNvSpPr>
                  <a:spLocks/>
                </p:cNvSpPr>
                <p:nvPr/>
              </p:nvSpPr>
              <p:spPr bwMode="auto">
                <a:xfrm>
                  <a:off x="5033" y="1410"/>
                  <a:ext cx="89" cy="107"/>
                </a:xfrm>
                <a:custGeom>
                  <a:avLst/>
                  <a:gdLst>
                    <a:gd name="T0" fmla="*/ 89 w 89"/>
                    <a:gd name="T1" fmla="*/ 16 h 107"/>
                    <a:gd name="T2" fmla="*/ 9 w 89"/>
                    <a:gd name="T3" fmla="*/ 13 h 107"/>
                    <a:gd name="T4" fmla="*/ 17 w 89"/>
                    <a:gd name="T5" fmla="*/ 73 h 107"/>
                    <a:gd name="T6" fmla="*/ 26 w 89"/>
                    <a:gd name="T7" fmla="*/ 107 h 107"/>
                  </a:gdLst>
                  <a:ahLst/>
                  <a:cxnLst>
                    <a:cxn ang="0">
                      <a:pos x="T0" y="T1"/>
                    </a:cxn>
                    <a:cxn ang="0">
                      <a:pos x="T2" y="T3"/>
                    </a:cxn>
                    <a:cxn ang="0">
                      <a:pos x="T4" y="T5"/>
                    </a:cxn>
                    <a:cxn ang="0">
                      <a:pos x="T6" y="T7"/>
                    </a:cxn>
                  </a:cxnLst>
                  <a:rect l="0" t="0" r="r" b="b"/>
                  <a:pathLst>
                    <a:path w="89" h="107">
                      <a:moveTo>
                        <a:pt x="89" y="16"/>
                      </a:moveTo>
                      <a:cubicBezTo>
                        <a:pt x="42" y="0"/>
                        <a:pt x="77" y="7"/>
                        <a:pt x="9" y="13"/>
                      </a:cubicBezTo>
                      <a:cubicBezTo>
                        <a:pt x="0" y="38"/>
                        <a:pt x="9" y="52"/>
                        <a:pt x="17" y="73"/>
                      </a:cubicBezTo>
                      <a:cubicBezTo>
                        <a:pt x="34" y="85"/>
                        <a:pt x="42" y="91"/>
                        <a:pt x="26" y="107"/>
                      </a:cubicBez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0" name="Line 3088"/>
                <p:cNvSpPr>
                  <a:spLocks noChangeShapeType="1"/>
                </p:cNvSpPr>
                <p:nvPr/>
              </p:nvSpPr>
              <p:spPr bwMode="auto">
                <a:xfrm>
                  <a:off x="5448" y="1629"/>
                  <a:ext cx="48" cy="109"/>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1" name="Line 3089"/>
                <p:cNvSpPr>
                  <a:spLocks noChangeShapeType="1"/>
                </p:cNvSpPr>
                <p:nvPr/>
              </p:nvSpPr>
              <p:spPr bwMode="auto">
                <a:xfrm>
                  <a:off x="5222" y="1512"/>
                  <a:ext cx="130" cy="58"/>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2" name="Line 3090"/>
                <p:cNvSpPr>
                  <a:spLocks noChangeShapeType="1"/>
                </p:cNvSpPr>
                <p:nvPr/>
              </p:nvSpPr>
              <p:spPr bwMode="auto">
                <a:xfrm>
                  <a:off x="4958" y="1560"/>
                  <a:ext cx="72" cy="120"/>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3" name="Freeform 3091"/>
                <p:cNvSpPr>
                  <a:spLocks/>
                </p:cNvSpPr>
                <p:nvPr/>
              </p:nvSpPr>
              <p:spPr bwMode="auto">
                <a:xfrm>
                  <a:off x="4891" y="1771"/>
                  <a:ext cx="135" cy="39"/>
                </a:xfrm>
                <a:custGeom>
                  <a:avLst/>
                  <a:gdLst>
                    <a:gd name="T0" fmla="*/ 135 w 135"/>
                    <a:gd name="T1" fmla="*/ 0 h 39"/>
                    <a:gd name="T2" fmla="*/ 96 w 135"/>
                    <a:gd name="T3" fmla="*/ 29 h 39"/>
                    <a:gd name="T4" fmla="*/ 53 w 135"/>
                    <a:gd name="T5" fmla="*/ 39 h 39"/>
                    <a:gd name="T6" fmla="*/ 0 w 135"/>
                    <a:gd name="T7" fmla="*/ 39 h 39"/>
                  </a:gdLst>
                  <a:ahLst/>
                  <a:cxnLst>
                    <a:cxn ang="0">
                      <a:pos x="T0" y="T1"/>
                    </a:cxn>
                    <a:cxn ang="0">
                      <a:pos x="T2" y="T3"/>
                    </a:cxn>
                    <a:cxn ang="0">
                      <a:pos x="T4" y="T5"/>
                    </a:cxn>
                    <a:cxn ang="0">
                      <a:pos x="T6" y="T7"/>
                    </a:cxn>
                  </a:cxnLst>
                  <a:rect l="0" t="0" r="r" b="b"/>
                  <a:pathLst>
                    <a:path w="135" h="39">
                      <a:moveTo>
                        <a:pt x="135" y="0"/>
                      </a:moveTo>
                      <a:cubicBezTo>
                        <a:pt x="129" y="18"/>
                        <a:pt x="116" y="29"/>
                        <a:pt x="96" y="29"/>
                      </a:cubicBezTo>
                      <a:lnTo>
                        <a:pt x="53" y="39"/>
                      </a:lnTo>
                      <a:lnTo>
                        <a:pt x="0" y="39"/>
                      </a:ln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4" name="Line 3092"/>
                <p:cNvSpPr>
                  <a:spLocks noChangeShapeType="1"/>
                </p:cNvSpPr>
                <p:nvPr/>
              </p:nvSpPr>
              <p:spPr bwMode="auto">
                <a:xfrm flipH="1" flipV="1">
                  <a:off x="4435" y="1603"/>
                  <a:ext cx="140" cy="25"/>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5" name="Line 3093"/>
                <p:cNvSpPr>
                  <a:spLocks noChangeShapeType="1"/>
                </p:cNvSpPr>
                <p:nvPr/>
              </p:nvSpPr>
              <p:spPr bwMode="auto">
                <a:xfrm flipH="1">
                  <a:off x="4320" y="1699"/>
                  <a:ext cx="38" cy="120"/>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6" name="Line 3094"/>
                <p:cNvSpPr>
                  <a:spLocks noChangeShapeType="1"/>
                </p:cNvSpPr>
                <p:nvPr/>
              </p:nvSpPr>
              <p:spPr bwMode="auto">
                <a:xfrm>
                  <a:off x="4306" y="1941"/>
                  <a:ext cx="2" cy="147"/>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7" name="Line 3095"/>
                <p:cNvSpPr>
                  <a:spLocks noChangeShapeType="1"/>
                </p:cNvSpPr>
                <p:nvPr/>
              </p:nvSpPr>
              <p:spPr bwMode="auto">
                <a:xfrm>
                  <a:off x="4599" y="1642"/>
                  <a:ext cx="68" cy="57"/>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8" name="Line 3096"/>
                <p:cNvSpPr>
                  <a:spLocks noChangeShapeType="1"/>
                </p:cNvSpPr>
                <p:nvPr/>
              </p:nvSpPr>
              <p:spPr bwMode="auto">
                <a:xfrm>
                  <a:off x="4803" y="1770"/>
                  <a:ext cx="73" cy="40"/>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09" name="Line 3097"/>
                <p:cNvSpPr>
                  <a:spLocks noChangeShapeType="1"/>
                </p:cNvSpPr>
                <p:nvPr/>
              </p:nvSpPr>
              <p:spPr bwMode="auto">
                <a:xfrm>
                  <a:off x="5042" y="1686"/>
                  <a:ext cx="1" cy="83"/>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0" name="Line 3098"/>
                <p:cNvSpPr>
                  <a:spLocks noChangeShapeType="1"/>
                </p:cNvSpPr>
                <p:nvPr/>
              </p:nvSpPr>
              <p:spPr bwMode="auto">
                <a:xfrm flipH="1">
                  <a:off x="4956" y="1513"/>
                  <a:ext cx="76" cy="25"/>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1" name="Line 3099"/>
                <p:cNvSpPr>
                  <a:spLocks noChangeShapeType="1"/>
                </p:cNvSpPr>
                <p:nvPr/>
              </p:nvSpPr>
              <p:spPr bwMode="auto">
                <a:xfrm flipH="1" flipV="1">
                  <a:off x="5136" y="1435"/>
                  <a:ext cx="66" cy="66"/>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2" name="Line 3100"/>
                <p:cNvSpPr>
                  <a:spLocks noChangeShapeType="1"/>
                </p:cNvSpPr>
                <p:nvPr/>
              </p:nvSpPr>
              <p:spPr bwMode="auto">
                <a:xfrm flipH="1" flipV="1">
                  <a:off x="5361" y="1569"/>
                  <a:ext cx="73" cy="54"/>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3" name="Line 3101"/>
                <p:cNvSpPr>
                  <a:spLocks noChangeShapeType="1"/>
                </p:cNvSpPr>
                <p:nvPr/>
              </p:nvSpPr>
              <p:spPr bwMode="auto">
                <a:xfrm flipH="1" flipV="1">
                  <a:off x="5491" y="1747"/>
                  <a:ext cx="44" cy="99"/>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4" name="Line 3102"/>
                <p:cNvSpPr>
                  <a:spLocks noChangeShapeType="1"/>
                </p:cNvSpPr>
                <p:nvPr/>
              </p:nvSpPr>
              <p:spPr bwMode="auto">
                <a:xfrm flipH="1" flipV="1">
                  <a:off x="4673" y="1699"/>
                  <a:ext cx="118" cy="64"/>
                </a:xfrm>
                <a:prstGeom prst="line">
                  <a:avLst/>
                </a:prstGeom>
                <a:noFill/>
                <a:ln w="38100">
                  <a:solidFill>
                    <a:srgbClr val="33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5" name="Line 3103"/>
                <p:cNvSpPr>
                  <a:spLocks noChangeShapeType="1"/>
                </p:cNvSpPr>
                <p:nvPr/>
              </p:nvSpPr>
              <p:spPr bwMode="auto">
                <a:xfrm flipH="1">
                  <a:off x="4355" y="1613"/>
                  <a:ext cx="69" cy="67"/>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6" name="Line 3104"/>
                <p:cNvSpPr>
                  <a:spLocks noChangeShapeType="1"/>
                </p:cNvSpPr>
                <p:nvPr/>
              </p:nvSpPr>
              <p:spPr bwMode="auto">
                <a:xfrm flipH="1">
                  <a:off x="4301" y="1838"/>
                  <a:ext cx="9" cy="79"/>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7" name="Line 3105"/>
                <p:cNvSpPr>
                  <a:spLocks noChangeShapeType="1"/>
                </p:cNvSpPr>
                <p:nvPr/>
              </p:nvSpPr>
              <p:spPr bwMode="auto">
                <a:xfrm flipH="1">
                  <a:off x="4294" y="2114"/>
                  <a:ext cx="14" cy="86"/>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8" name="Freeform 3106"/>
                <p:cNvSpPr>
                  <a:spLocks/>
                </p:cNvSpPr>
                <p:nvPr/>
              </p:nvSpPr>
              <p:spPr bwMode="auto">
                <a:xfrm>
                  <a:off x="4090" y="2268"/>
                  <a:ext cx="124" cy="50"/>
                </a:xfrm>
                <a:custGeom>
                  <a:avLst/>
                  <a:gdLst>
                    <a:gd name="T0" fmla="*/ 124 w 124"/>
                    <a:gd name="T1" fmla="*/ 50 h 50"/>
                    <a:gd name="T2" fmla="*/ 74 w 124"/>
                    <a:gd name="T3" fmla="*/ 2 h 50"/>
                    <a:gd name="T4" fmla="*/ 33 w 124"/>
                    <a:gd name="T5" fmla="*/ 0 h 50"/>
                    <a:gd name="T6" fmla="*/ 0 w 124"/>
                    <a:gd name="T7" fmla="*/ 34 h 50"/>
                  </a:gdLst>
                  <a:ahLst/>
                  <a:cxnLst>
                    <a:cxn ang="0">
                      <a:pos x="T0" y="T1"/>
                    </a:cxn>
                    <a:cxn ang="0">
                      <a:pos x="T2" y="T3"/>
                    </a:cxn>
                    <a:cxn ang="0">
                      <a:pos x="T4" y="T5"/>
                    </a:cxn>
                    <a:cxn ang="0">
                      <a:pos x="T6" y="T7"/>
                    </a:cxn>
                  </a:cxnLst>
                  <a:rect l="0" t="0" r="r" b="b"/>
                  <a:pathLst>
                    <a:path w="124" h="50">
                      <a:moveTo>
                        <a:pt x="124" y="50"/>
                      </a:moveTo>
                      <a:lnTo>
                        <a:pt x="74" y="2"/>
                      </a:lnTo>
                      <a:lnTo>
                        <a:pt x="33" y="0"/>
                      </a:lnTo>
                      <a:lnTo>
                        <a:pt x="0" y="34"/>
                      </a:ln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19" name="Freeform 3107"/>
                <p:cNvSpPr>
                  <a:spLocks/>
                </p:cNvSpPr>
                <p:nvPr/>
              </p:nvSpPr>
              <p:spPr bwMode="auto">
                <a:xfrm>
                  <a:off x="3907" y="2515"/>
                  <a:ext cx="53" cy="88"/>
                </a:xfrm>
                <a:custGeom>
                  <a:avLst/>
                  <a:gdLst>
                    <a:gd name="T0" fmla="*/ 53 w 53"/>
                    <a:gd name="T1" fmla="*/ 88 h 88"/>
                    <a:gd name="T2" fmla="*/ 17 w 53"/>
                    <a:gd name="T3" fmla="*/ 84 h 88"/>
                    <a:gd name="T4" fmla="*/ 3 w 53"/>
                    <a:gd name="T5" fmla="*/ 41 h 88"/>
                    <a:gd name="T6" fmla="*/ 0 w 53"/>
                    <a:gd name="T7" fmla="*/ 0 h 88"/>
                  </a:gdLst>
                  <a:ahLst/>
                  <a:cxnLst>
                    <a:cxn ang="0">
                      <a:pos x="T0" y="T1"/>
                    </a:cxn>
                    <a:cxn ang="0">
                      <a:pos x="T2" y="T3"/>
                    </a:cxn>
                    <a:cxn ang="0">
                      <a:pos x="T4" y="T5"/>
                    </a:cxn>
                    <a:cxn ang="0">
                      <a:pos x="T6" y="T7"/>
                    </a:cxn>
                  </a:cxnLst>
                  <a:rect l="0" t="0" r="r" b="b"/>
                  <a:pathLst>
                    <a:path w="53" h="88">
                      <a:moveTo>
                        <a:pt x="53" y="88"/>
                      </a:moveTo>
                      <a:lnTo>
                        <a:pt x="17" y="84"/>
                      </a:lnTo>
                      <a:lnTo>
                        <a:pt x="3" y="41"/>
                      </a:lnTo>
                      <a:lnTo>
                        <a:pt x="0" y="0"/>
                      </a:ln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0" name="Freeform 3108"/>
                <p:cNvSpPr>
                  <a:spLocks/>
                </p:cNvSpPr>
                <p:nvPr/>
              </p:nvSpPr>
              <p:spPr bwMode="auto">
                <a:xfrm>
                  <a:off x="3710" y="2407"/>
                  <a:ext cx="126" cy="50"/>
                </a:xfrm>
                <a:custGeom>
                  <a:avLst/>
                  <a:gdLst>
                    <a:gd name="T0" fmla="*/ 126 w 126"/>
                    <a:gd name="T1" fmla="*/ 39 h 50"/>
                    <a:gd name="T2" fmla="*/ 121 w 126"/>
                    <a:gd name="T3" fmla="*/ 38 h 50"/>
                    <a:gd name="T4" fmla="*/ 82 w 126"/>
                    <a:gd name="T5" fmla="*/ 50 h 50"/>
                    <a:gd name="T6" fmla="*/ 34 w 126"/>
                    <a:gd name="T7" fmla="*/ 22 h 50"/>
                    <a:gd name="T8" fmla="*/ 13 w 126"/>
                    <a:gd name="T9" fmla="*/ 10 h 50"/>
                    <a:gd name="T10" fmla="*/ 0 w 126"/>
                    <a:gd name="T11" fmla="*/ 0 h 50"/>
                  </a:gdLst>
                  <a:ahLst/>
                  <a:cxnLst>
                    <a:cxn ang="0">
                      <a:pos x="T0" y="T1"/>
                    </a:cxn>
                    <a:cxn ang="0">
                      <a:pos x="T2" y="T3"/>
                    </a:cxn>
                    <a:cxn ang="0">
                      <a:pos x="T4" y="T5"/>
                    </a:cxn>
                    <a:cxn ang="0">
                      <a:pos x="T6" y="T7"/>
                    </a:cxn>
                    <a:cxn ang="0">
                      <a:pos x="T8" y="T9"/>
                    </a:cxn>
                    <a:cxn ang="0">
                      <a:pos x="T10" y="T11"/>
                    </a:cxn>
                  </a:cxnLst>
                  <a:rect l="0" t="0" r="r" b="b"/>
                  <a:pathLst>
                    <a:path w="126" h="50">
                      <a:moveTo>
                        <a:pt x="126" y="39"/>
                      </a:moveTo>
                      <a:lnTo>
                        <a:pt x="121" y="38"/>
                      </a:lnTo>
                      <a:lnTo>
                        <a:pt x="82" y="50"/>
                      </a:lnTo>
                      <a:lnTo>
                        <a:pt x="34" y="22"/>
                      </a:lnTo>
                      <a:lnTo>
                        <a:pt x="13" y="10"/>
                      </a:lnTo>
                      <a:lnTo>
                        <a:pt x="0" y="0"/>
                      </a:ln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1" name="Freeform 3109"/>
                <p:cNvSpPr>
                  <a:spLocks/>
                </p:cNvSpPr>
                <p:nvPr/>
              </p:nvSpPr>
              <p:spPr bwMode="auto">
                <a:xfrm>
                  <a:off x="3557" y="2407"/>
                  <a:ext cx="55" cy="127"/>
                </a:xfrm>
                <a:custGeom>
                  <a:avLst/>
                  <a:gdLst>
                    <a:gd name="T0" fmla="*/ 46 w 55"/>
                    <a:gd name="T1" fmla="*/ 1 h 127"/>
                    <a:gd name="T2" fmla="*/ 41 w 55"/>
                    <a:gd name="T3" fmla="*/ 0 h 127"/>
                    <a:gd name="T4" fmla="*/ 55 w 55"/>
                    <a:gd name="T5" fmla="*/ 53 h 127"/>
                    <a:gd name="T6" fmla="*/ 26 w 55"/>
                    <a:gd name="T7" fmla="*/ 82 h 127"/>
                    <a:gd name="T8" fmla="*/ 17 w 55"/>
                    <a:gd name="T9" fmla="*/ 111 h 127"/>
                    <a:gd name="T10" fmla="*/ 0 w 55"/>
                    <a:gd name="T11" fmla="*/ 127 h 127"/>
                  </a:gdLst>
                  <a:ahLst/>
                  <a:cxnLst>
                    <a:cxn ang="0">
                      <a:pos x="T0" y="T1"/>
                    </a:cxn>
                    <a:cxn ang="0">
                      <a:pos x="T2" y="T3"/>
                    </a:cxn>
                    <a:cxn ang="0">
                      <a:pos x="T4" y="T5"/>
                    </a:cxn>
                    <a:cxn ang="0">
                      <a:pos x="T6" y="T7"/>
                    </a:cxn>
                    <a:cxn ang="0">
                      <a:pos x="T8" y="T9"/>
                    </a:cxn>
                    <a:cxn ang="0">
                      <a:pos x="T10" y="T11"/>
                    </a:cxn>
                  </a:cxnLst>
                  <a:rect l="0" t="0" r="r" b="b"/>
                  <a:pathLst>
                    <a:path w="55" h="127">
                      <a:moveTo>
                        <a:pt x="46" y="1"/>
                      </a:moveTo>
                      <a:lnTo>
                        <a:pt x="41" y="0"/>
                      </a:lnTo>
                      <a:lnTo>
                        <a:pt x="55" y="53"/>
                      </a:lnTo>
                      <a:lnTo>
                        <a:pt x="26" y="82"/>
                      </a:lnTo>
                      <a:lnTo>
                        <a:pt x="17" y="111"/>
                      </a:lnTo>
                      <a:lnTo>
                        <a:pt x="0" y="127"/>
                      </a:ln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2" name="Freeform 3110"/>
                <p:cNvSpPr>
                  <a:spLocks/>
                </p:cNvSpPr>
                <p:nvPr/>
              </p:nvSpPr>
              <p:spPr bwMode="auto">
                <a:xfrm>
                  <a:off x="3384" y="2568"/>
                  <a:ext cx="66" cy="50"/>
                </a:xfrm>
                <a:custGeom>
                  <a:avLst/>
                  <a:gdLst>
                    <a:gd name="T0" fmla="*/ 66 w 66"/>
                    <a:gd name="T1" fmla="*/ 1 h 50"/>
                    <a:gd name="T2" fmla="*/ 61 w 66"/>
                    <a:gd name="T3" fmla="*/ 0 h 50"/>
                    <a:gd name="T4" fmla="*/ 26 w 66"/>
                    <a:gd name="T5" fmla="*/ 14 h 50"/>
                    <a:gd name="T6" fmla="*/ 7 w 66"/>
                    <a:gd name="T7" fmla="*/ 26 h 50"/>
                    <a:gd name="T8" fmla="*/ 2 w 66"/>
                    <a:gd name="T9" fmla="*/ 36 h 50"/>
                    <a:gd name="T10" fmla="*/ 0 w 66"/>
                    <a:gd name="T11" fmla="*/ 43 h 50"/>
                    <a:gd name="T12" fmla="*/ 2 w 66"/>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66" h="50">
                      <a:moveTo>
                        <a:pt x="66" y="1"/>
                      </a:moveTo>
                      <a:lnTo>
                        <a:pt x="61" y="0"/>
                      </a:lnTo>
                      <a:lnTo>
                        <a:pt x="26" y="14"/>
                      </a:lnTo>
                      <a:lnTo>
                        <a:pt x="7" y="26"/>
                      </a:lnTo>
                      <a:lnTo>
                        <a:pt x="2" y="36"/>
                      </a:lnTo>
                      <a:lnTo>
                        <a:pt x="0" y="43"/>
                      </a:lnTo>
                      <a:lnTo>
                        <a:pt x="2" y="50"/>
                      </a:ln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3" name="Freeform 3111"/>
                <p:cNvSpPr>
                  <a:spLocks/>
                </p:cNvSpPr>
                <p:nvPr/>
              </p:nvSpPr>
              <p:spPr bwMode="auto">
                <a:xfrm>
                  <a:off x="4219" y="2335"/>
                  <a:ext cx="81" cy="16"/>
                </a:xfrm>
                <a:custGeom>
                  <a:avLst/>
                  <a:gdLst>
                    <a:gd name="T0" fmla="*/ 81 w 81"/>
                    <a:gd name="T1" fmla="*/ 16 h 16"/>
                    <a:gd name="T2" fmla="*/ 0 w 81"/>
                    <a:gd name="T3" fmla="*/ 0 h 16"/>
                  </a:gdLst>
                  <a:ahLst/>
                  <a:cxnLst>
                    <a:cxn ang="0">
                      <a:pos x="T0" y="T1"/>
                    </a:cxn>
                    <a:cxn ang="0">
                      <a:pos x="T2" y="T3"/>
                    </a:cxn>
                  </a:cxnLst>
                  <a:rect l="0" t="0" r="r" b="b"/>
                  <a:pathLst>
                    <a:path w="81" h="16">
                      <a:moveTo>
                        <a:pt x="81" y="16"/>
                      </a:moveTo>
                      <a:lnTo>
                        <a:pt x="0" y="0"/>
                      </a:lnTo>
                    </a:path>
                  </a:pathLst>
                </a:custGeom>
                <a:noFill/>
                <a:ln w="28575" cap="flat" cmpd="sng">
                  <a:solidFill>
                    <a:srgbClr val="3333CC"/>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4" name="Freeform 3112"/>
                <p:cNvSpPr>
                  <a:spLocks/>
                </p:cNvSpPr>
                <p:nvPr/>
              </p:nvSpPr>
              <p:spPr bwMode="auto">
                <a:xfrm>
                  <a:off x="4291" y="2227"/>
                  <a:ext cx="36" cy="115"/>
                </a:xfrm>
                <a:custGeom>
                  <a:avLst/>
                  <a:gdLst>
                    <a:gd name="T0" fmla="*/ 0 w 36"/>
                    <a:gd name="T1" fmla="*/ 0 h 115"/>
                    <a:gd name="T2" fmla="*/ 17 w 36"/>
                    <a:gd name="T3" fmla="*/ 34 h 115"/>
                    <a:gd name="T4" fmla="*/ 36 w 36"/>
                    <a:gd name="T5" fmla="*/ 77 h 115"/>
                    <a:gd name="T6" fmla="*/ 15 w 36"/>
                    <a:gd name="T7" fmla="*/ 115 h 115"/>
                  </a:gdLst>
                  <a:ahLst/>
                  <a:cxnLst>
                    <a:cxn ang="0">
                      <a:pos x="T0" y="T1"/>
                    </a:cxn>
                    <a:cxn ang="0">
                      <a:pos x="T2" y="T3"/>
                    </a:cxn>
                    <a:cxn ang="0">
                      <a:pos x="T4" y="T5"/>
                    </a:cxn>
                    <a:cxn ang="0">
                      <a:pos x="T6" y="T7"/>
                    </a:cxn>
                  </a:cxnLst>
                  <a:rect l="0" t="0" r="r" b="b"/>
                  <a:pathLst>
                    <a:path w="36" h="115">
                      <a:moveTo>
                        <a:pt x="0" y="0"/>
                      </a:moveTo>
                      <a:lnTo>
                        <a:pt x="17" y="34"/>
                      </a:lnTo>
                      <a:lnTo>
                        <a:pt x="36" y="77"/>
                      </a:lnTo>
                      <a:lnTo>
                        <a:pt x="15" y="115"/>
                      </a:ln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5" name="Line 3113"/>
                <p:cNvSpPr>
                  <a:spLocks noChangeShapeType="1"/>
                </p:cNvSpPr>
                <p:nvPr/>
              </p:nvSpPr>
              <p:spPr bwMode="auto">
                <a:xfrm flipH="1">
                  <a:off x="4018" y="2310"/>
                  <a:ext cx="49" cy="55"/>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6" name="Line 3114"/>
                <p:cNvSpPr>
                  <a:spLocks noChangeShapeType="1"/>
                </p:cNvSpPr>
                <p:nvPr/>
              </p:nvSpPr>
              <p:spPr bwMode="auto">
                <a:xfrm flipH="1">
                  <a:off x="3972" y="2535"/>
                  <a:ext cx="54" cy="67"/>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7" name="Line 3115"/>
                <p:cNvSpPr>
                  <a:spLocks noChangeShapeType="1"/>
                </p:cNvSpPr>
                <p:nvPr/>
              </p:nvSpPr>
              <p:spPr bwMode="auto">
                <a:xfrm>
                  <a:off x="3850" y="2436"/>
                  <a:ext cx="61" cy="52"/>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8" name="Line 3116"/>
                <p:cNvSpPr>
                  <a:spLocks noChangeShapeType="1"/>
                </p:cNvSpPr>
                <p:nvPr/>
              </p:nvSpPr>
              <p:spPr bwMode="auto">
                <a:xfrm>
                  <a:off x="3615" y="2381"/>
                  <a:ext cx="75" cy="11"/>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29" name="Line 3117"/>
                <p:cNvSpPr>
                  <a:spLocks noChangeShapeType="1"/>
                </p:cNvSpPr>
                <p:nvPr/>
              </p:nvSpPr>
              <p:spPr bwMode="auto">
                <a:xfrm flipV="1">
                  <a:off x="3463" y="2536"/>
                  <a:ext cx="82" cy="29"/>
                </a:xfrm>
                <a:prstGeom prst="line">
                  <a:avLst/>
                </a:prstGeom>
                <a:noFill/>
                <a:ln w="28575">
                  <a:solidFill>
                    <a:srgbClr val="3333CC"/>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sp>
              <p:nvSpPr>
                <p:cNvPr id="230" name="Freeform 3118"/>
                <p:cNvSpPr>
                  <a:spLocks/>
                </p:cNvSpPr>
                <p:nvPr/>
              </p:nvSpPr>
              <p:spPr bwMode="auto">
                <a:xfrm>
                  <a:off x="4025" y="2398"/>
                  <a:ext cx="17" cy="127"/>
                </a:xfrm>
                <a:custGeom>
                  <a:avLst/>
                  <a:gdLst>
                    <a:gd name="T0" fmla="*/ 0 w 17"/>
                    <a:gd name="T1" fmla="*/ 0 h 127"/>
                    <a:gd name="T2" fmla="*/ 17 w 17"/>
                    <a:gd name="T3" fmla="*/ 34 h 127"/>
                    <a:gd name="T4" fmla="*/ 12 w 17"/>
                    <a:gd name="T5" fmla="*/ 76 h 127"/>
                    <a:gd name="T6" fmla="*/ 9 w 17"/>
                    <a:gd name="T7" fmla="*/ 127 h 127"/>
                  </a:gdLst>
                  <a:ahLst/>
                  <a:cxnLst>
                    <a:cxn ang="0">
                      <a:pos x="T0" y="T1"/>
                    </a:cxn>
                    <a:cxn ang="0">
                      <a:pos x="T2" y="T3"/>
                    </a:cxn>
                    <a:cxn ang="0">
                      <a:pos x="T4" y="T5"/>
                    </a:cxn>
                    <a:cxn ang="0">
                      <a:pos x="T6" y="T7"/>
                    </a:cxn>
                  </a:cxnLst>
                  <a:rect l="0" t="0" r="r" b="b"/>
                  <a:pathLst>
                    <a:path w="17" h="127">
                      <a:moveTo>
                        <a:pt x="0" y="0"/>
                      </a:moveTo>
                      <a:lnTo>
                        <a:pt x="17" y="34"/>
                      </a:lnTo>
                      <a:lnTo>
                        <a:pt x="12" y="76"/>
                      </a:lnTo>
                      <a:lnTo>
                        <a:pt x="9" y="127"/>
                      </a:lnTo>
                    </a:path>
                  </a:pathLst>
                </a:custGeom>
                <a:noFill/>
                <a:ln w="38100" cap="flat" cmpd="sng">
                  <a:solidFill>
                    <a:srgbClr val="3333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srgbClr val="000000"/>
                    </a:solidFill>
                    <a:effectLst>
                      <a:outerShdw blurRad="38100" dist="38100" dir="2700000" algn="tl">
                        <a:srgbClr val="000000">
                          <a:alpha val="43137"/>
                        </a:srgbClr>
                      </a:outerShdw>
                    </a:effectLst>
                    <a:uLnTx/>
                    <a:uFillTx/>
                    <a:latin typeface="Comic Sans MS" panose="030F0702030302020204" pitchFamily="66" charset="0"/>
                  </a:endParaRPr>
                </a:p>
              </p:txBody>
            </p:sp>
          </p:grpSp>
        </p:grpSp>
        <p:sp>
          <p:nvSpPr>
            <p:cNvPr id="191" name="Text Box 3119"/>
            <p:cNvSpPr txBox="1">
              <a:spLocks noChangeArrowheads="1"/>
            </p:cNvSpPr>
            <p:nvPr/>
          </p:nvSpPr>
          <p:spPr bwMode="auto">
            <a:xfrm>
              <a:off x="4070" y="1565"/>
              <a:ext cx="406" cy="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6600" b="0" i="0" u="none" strike="noStrike" kern="0" cap="none" spc="0" normalizeH="0" baseline="0" noProof="0" smtClean="0">
                  <a:ln>
                    <a:noFill/>
                  </a:ln>
                  <a:solidFill>
                    <a:srgbClr val="0000CC"/>
                  </a:solidFill>
                  <a:effectLst/>
                  <a:uLnTx/>
                  <a:uFillTx/>
                  <a:latin typeface="Times New Roman" panose="02020603050405020304" pitchFamily="18" charset="0"/>
                </a:rPr>
                <a:t>?</a:t>
              </a:r>
            </a:p>
          </p:txBody>
        </p:sp>
      </p:grpSp>
      <p:sp>
        <p:nvSpPr>
          <p:cNvPr id="580611" name="Text Box 3075"/>
          <p:cNvSpPr txBox="1">
            <a:spLocks noChangeArrowheads="1"/>
          </p:cNvSpPr>
          <p:nvPr/>
        </p:nvSpPr>
        <p:spPr bwMode="auto">
          <a:xfrm>
            <a:off x="191467" y="634356"/>
            <a:ext cx="85712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altLang="en-US" sz="1350" b="1" i="1" dirty="0" smtClean="0">
                <a:latin typeface="Arial" panose="020B0604020202020204" pitchFamily="34" charset="0"/>
              </a:rPr>
              <a:t>Title 130:  Manure is “not </a:t>
            </a:r>
            <a:r>
              <a:rPr lang="en-US" altLang="en-US" sz="1350" b="1" i="1" dirty="0">
                <a:latin typeface="Arial" panose="020B0604020202020204" pitchFamily="34" charset="0"/>
              </a:rPr>
              <a:t>to be applied within 100’ of down-gradient surface waters, tile intakes, sinkholes, well heads, or other conduits to surface water</a:t>
            </a:r>
            <a:r>
              <a:rPr lang="en-US" altLang="en-US" sz="1350" b="1" i="1" dirty="0" smtClean="0">
                <a:latin typeface="Arial" panose="020B0604020202020204" pitchFamily="34" charset="0"/>
              </a:rPr>
              <a:t>”.  35 foot grassed buffer is option to 100 foot no application zone.</a:t>
            </a:r>
            <a:endParaRPr lang="en-US" altLang="en-US" sz="1350" b="1" i="1" dirty="0">
              <a:latin typeface="Arial" panose="020B0604020202020204" pitchFamily="34" charset="0"/>
            </a:endParaRPr>
          </a:p>
          <a:p>
            <a:endParaRPr lang="en-US" altLang="en-US" sz="1350" dirty="0">
              <a:latin typeface="Times New Roman" panose="02020603050405020304" pitchFamily="18" charset="0"/>
            </a:endParaRPr>
          </a:p>
        </p:txBody>
      </p:sp>
    </p:spTree>
    <p:extLst>
      <p:ext uri="{BB962C8B-B14F-4D97-AF65-F5344CB8AC3E}">
        <p14:creationId xmlns:p14="http://schemas.microsoft.com/office/powerpoint/2010/main" val="17035817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80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dissolve">
                                      <p:cBhvr>
                                        <p:cTn id="11" dur="500"/>
                                        <p:tgtEl>
                                          <p:spTgt spid="14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89"/>
                                        </p:tgtEl>
                                        <p:attrNameLst>
                                          <p:attrName>style.visibility</p:attrName>
                                        </p:attrNameLst>
                                      </p:cBhvr>
                                      <p:to>
                                        <p:strVal val="visible"/>
                                      </p:to>
                                    </p:set>
                                    <p:animEffect transition="in" filter="dissolve">
                                      <p:cBhvr>
                                        <p:cTn id="16"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a:r>
            <a:r>
              <a:rPr lang="en-US" cap="none" dirty="0" smtClean="0"/>
              <a:t>ake Home Message – N &amp; P Exports</a:t>
            </a:r>
            <a:endParaRPr lang="en-US" dirty="0"/>
          </a:p>
        </p:txBody>
      </p:sp>
      <p:sp>
        <p:nvSpPr>
          <p:cNvPr id="3" name="Text Placeholder 2"/>
          <p:cNvSpPr>
            <a:spLocks noGrp="1"/>
          </p:cNvSpPr>
          <p:nvPr>
            <p:ph type="body" sz="quarter" idx="10"/>
          </p:nvPr>
        </p:nvSpPr>
        <p:spPr/>
        <p:txBody>
          <a:bodyPr/>
          <a:lstStyle/>
          <a:p>
            <a:r>
              <a:rPr lang="en-US" dirty="0" smtClean="0"/>
              <a:t>Our ability to recycle manure nutrients &amp; carbon is a Nebraska’s advantage.</a:t>
            </a:r>
          </a:p>
          <a:p>
            <a:endParaRPr lang="en-US" dirty="0" smtClean="0"/>
          </a:p>
          <a:p>
            <a:r>
              <a:rPr lang="en-US" dirty="0" smtClean="0"/>
              <a:t>Help producer answer:</a:t>
            </a:r>
          </a:p>
          <a:p>
            <a:pPr marL="342900" indent="-342900">
              <a:buFont typeface="Arial" panose="020B0604020202020204" pitchFamily="34" charset="0"/>
              <a:buChar char="•"/>
            </a:pPr>
            <a:r>
              <a:rPr lang="en-US" dirty="0" smtClean="0"/>
              <a:t>How many acres are needed to recycle N &amp; P?</a:t>
            </a:r>
          </a:p>
          <a:p>
            <a:pPr marL="342900" indent="-342900">
              <a:buFont typeface="Arial" panose="020B0604020202020204" pitchFamily="34" charset="0"/>
              <a:buChar char="•"/>
            </a:pPr>
            <a:r>
              <a:rPr lang="en-US" dirty="0" smtClean="0"/>
              <a:t>Will setback/buffer requirements eliminate some fields from consideration?</a:t>
            </a:r>
          </a:p>
          <a:p>
            <a:endParaRPr lang="en-US" dirty="0" smtClean="0"/>
          </a:p>
          <a:p>
            <a:endParaRPr lang="en-US" dirty="0"/>
          </a:p>
          <a:p>
            <a:endParaRPr lang="en-US" dirty="0"/>
          </a:p>
          <a:p>
            <a:endParaRPr lang="en-US" dirty="0"/>
          </a:p>
        </p:txBody>
      </p:sp>
      <p:sp>
        <p:nvSpPr>
          <p:cNvPr id="4" name="Rectangle 3"/>
          <p:cNvSpPr/>
          <p:nvPr/>
        </p:nvSpPr>
        <p:spPr>
          <a:xfrm>
            <a:off x="8305800" y="4161034"/>
            <a:ext cx="735458" cy="62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512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57250"/>
          </a:xfrm>
        </p:spPr>
        <p:txBody>
          <a:bodyPr/>
          <a:lstStyle/>
          <a:p>
            <a:r>
              <a:rPr lang="en-US" cap="none" dirty="0" smtClean="0"/>
              <a:t>What Principles Should Guide Nutrient Plans of the future?</a:t>
            </a:r>
            <a:endParaRPr lang="en-US" cap="none" dirty="0"/>
          </a:p>
        </p:txBody>
      </p:sp>
      <p:sp>
        <p:nvSpPr>
          <p:cNvPr id="3" name="Text Placeholder 2"/>
          <p:cNvSpPr>
            <a:spLocks noGrp="1"/>
          </p:cNvSpPr>
          <p:nvPr>
            <p:ph type="body" sz="quarter" idx="10"/>
          </p:nvPr>
        </p:nvSpPr>
        <p:spPr>
          <a:xfrm>
            <a:off x="307368" y="1362825"/>
            <a:ext cx="7543800" cy="3276600"/>
          </a:xfrm>
        </p:spPr>
        <p:txBody>
          <a:bodyPr/>
          <a:lstStyle/>
          <a:p>
            <a:pPr marL="342900" indent="-342900">
              <a:buFont typeface="Arial" panose="020B0604020202020204" pitchFamily="34" charset="0"/>
              <a:buChar char="•"/>
            </a:pPr>
            <a:r>
              <a:rPr lang="en-US" dirty="0" smtClean="0"/>
              <a:t>Minimize environmental impact of nutrients</a:t>
            </a:r>
          </a:p>
          <a:p>
            <a:pPr marL="342900" indent="-342900">
              <a:buFont typeface="Arial" panose="020B0604020202020204" pitchFamily="34" charset="0"/>
              <a:buChar char="•"/>
            </a:pPr>
            <a:r>
              <a:rPr lang="en-US" dirty="0" smtClean="0"/>
              <a:t>Satisfy public (&amp; regulatory) expectations</a:t>
            </a:r>
          </a:p>
          <a:p>
            <a:pPr marL="342900" indent="-342900">
              <a:buFont typeface="Arial" panose="020B0604020202020204" pitchFamily="34" charset="0"/>
              <a:buChar char="•"/>
            </a:pPr>
            <a:r>
              <a:rPr lang="en-US" dirty="0" smtClean="0"/>
              <a:t>Document farm’s sustainability?</a:t>
            </a:r>
          </a:p>
          <a:p>
            <a:pPr lvl="1"/>
            <a:endParaRPr lang="en-US" dirty="0" smtClean="0"/>
          </a:p>
        </p:txBody>
      </p:sp>
      <p:pic>
        <p:nvPicPr>
          <p:cNvPr id="4" name="Picture 3"/>
          <p:cNvPicPr>
            <a:picLocks noChangeAspect="1"/>
          </p:cNvPicPr>
          <p:nvPr/>
        </p:nvPicPr>
        <p:blipFill>
          <a:blip r:embed="rId2"/>
          <a:stretch>
            <a:fillRect/>
          </a:stretch>
        </p:blipFill>
        <p:spPr>
          <a:xfrm>
            <a:off x="5182460" y="2893150"/>
            <a:ext cx="3793608" cy="2250350"/>
          </a:xfrm>
          <a:prstGeom prst="rect">
            <a:avLst/>
          </a:prstGeom>
        </p:spPr>
      </p:pic>
      <p:sp>
        <p:nvSpPr>
          <p:cNvPr id="5" name="Text Placeholder 2"/>
          <p:cNvSpPr txBox="1">
            <a:spLocks/>
          </p:cNvSpPr>
          <p:nvPr/>
        </p:nvSpPr>
        <p:spPr>
          <a:xfrm>
            <a:off x="307368" y="2683625"/>
            <a:ext cx="7543800" cy="3276600"/>
          </a:xfrm>
          <a:prstGeom prst="rect">
            <a:avLst/>
          </a:prstGeom>
        </p:spPr>
        <p:txBody>
          <a:bodyPr vert="horz"/>
          <a:lstStyle>
            <a:lvl1pPr marL="0" indent="0" algn="l" defTabSz="914378" rtl="0" eaLnBrk="1" latinLnBrk="0" hangingPunct="1">
              <a:spcBef>
                <a:spcPct val="20000"/>
              </a:spcBef>
              <a:buFontTx/>
              <a:buNone/>
              <a:defRPr sz="2400" kern="1200">
                <a:solidFill>
                  <a:schemeClr val="tx1"/>
                </a:solidFill>
                <a:latin typeface="Minion"/>
                <a:ea typeface="+mn-ea"/>
                <a:cs typeface="+mn-cs"/>
              </a:defRPr>
            </a:lvl1pPr>
            <a:lvl2pPr marL="457189" indent="0" algn="l" defTabSz="914378" rtl="0" eaLnBrk="1" latinLnBrk="0" hangingPunct="1">
              <a:spcBef>
                <a:spcPct val="20000"/>
              </a:spcBef>
              <a:buFontTx/>
              <a:buNone/>
              <a:defRPr sz="2400" kern="1200">
                <a:solidFill>
                  <a:schemeClr val="tx1"/>
                </a:solidFill>
                <a:latin typeface="Minion"/>
                <a:ea typeface="+mn-ea"/>
                <a:cs typeface="+mn-cs"/>
              </a:defRPr>
            </a:lvl2pPr>
            <a:lvl3pPr marL="914378" indent="0" algn="l" defTabSz="914378" rtl="0" eaLnBrk="1" latinLnBrk="0" hangingPunct="1">
              <a:spcBef>
                <a:spcPct val="20000"/>
              </a:spcBef>
              <a:buFontTx/>
              <a:buNone/>
              <a:defRPr sz="2400" kern="1200">
                <a:solidFill>
                  <a:schemeClr val="tx1"/>
                </a:solidFill>
                <a:latin typeface="Minion"/>
                <a:ea typeface="+mn-ea"/>
                <a:cs typeface="+mn-cs"/>
              </a:defRPr>
            </a:lvl3pPr>
            <a:lvl4pPr marL="1371566" indent="0" algn="l" defTabSz="914378" rtl="0" eaLnBrk="1" latinLnBrk="0" hangingPunct="1">
              <a:spcBef>
                <a:spcPct val="20000"/>
              </a:spcBef>
              <a:buFontTx/>
              <a:buNone/>
              <a:defRPr sz="2400" kern="1200">
                <a:solidFill>
                  <a:schemeClr val="tx1"/>
                </a:solidFill>
                <a:latin typeface="Minion"/>
                <a:ea typeface="+mn-ea"/>
                <a:cs typeface="+mn-cs"/>
              </a:defRPr>
            </a:lvl4pPr>
            <a:lvl5pPr marL="1828754" indent="0" algn="l" defTabSz="914378" rtl="0" eaLnBrk="1" latinLnBrk="0" hangingPunct="1">
              <a:spcBef>
                <a:spcPct val="20000"/>
              </a:spcBef>
              <a:buFontTx/>
              <a:buNone/>
              <a:defRPr sz="2400" kern="1200">
                <a:solidFill>
                  <a:schemeClr val="tx1"/>
                </a:solidFill>
                <a:latin typeface="Minion"/>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00089" lvl="1" indent="-342900">
              <a:buFont typeface="Courier New" panose="02070309020205020404" pitchFamily="49" charset="0"/>
              <a:buChar char="o"/>
            </a:pPr>
            <a:r>
              <a:rPr lang="en-US" dirty="0" smtClean="0"/>
              <a:t>Measurable metrics?</a:t>
            </a:r>
          </a:p>
          <a:p>
            <a:pPr marL="800089" lvl="1" indent="-342900">
              <a:buFont typeface="Courier New" panose="02070309020205020404" pitchFamily="49" charset="0"/>
              <a:buChar char="o"/>
            </a:pPr>
            <a:r>
              <a:rPr lang="en-US" dirty="0" smtClean="0"/>
              <a:t>Efficient use of inputs?</a:t>
            </a:r>
          </a:p>
          <a:p>
            <a:pPr marL="800089" lvl="1" indent="-342900">
              <a:buFont typeface="Courier New" panose="02070309020205020404" pitchFamily="49" charset="0"/>
              <a:buChar char="o"/>
            </a:pPr>
            <a:r>
              <a:rPr lang="en-US" dirty="0" smtClean="0"/>
              <a:t>Continuous improvement?</a:t>
            </a:r>
          </a:p>
          <a:p>
            <a:pPr marL="800089" lvl="1" indent="-342900">
              <a:buFont typeface="Courier New" panose="02070309020205020404" pitchFamily="49" charset="0"/>
              <a:buChar char="o"/>
            </a:pPr>
            <a:r>
              <a:rPr lang="en-US" dirty="0" smtClean="0"/>
              <a:t>Communicate to consumer?</a:t>
            </a:r>
            <a:endParaRPr lang="en-US" dirty="0"/>
          </a:p>
        </p:txBody>
      </p:sp>
    </p:spTree>
    <p:extLst>
      <p:ext uri="{BB962C8B-B14F-4D97-AF65-F5344CB8AC3E}">
        <p14:creationId xmlns:p14="http://schemas.microsoft.com/office/powerpoint/2010/main" val="340669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additive="base">
                                        <p:cTn id="3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5732" y="438150"/>
            <a:ext cx="2551068" cy="857250"/>
          </a:xfrm>
        </p:spPr>
        <p:txBody>
          <a:bodyPr/>
          <a:lstStyle/>
          <a:p>
            <a:r>
              <a:rPr lang="en-US" i="1" dirty="0"/>
              <a:t>How is poultry litter managed</a:t>
            </a:r>
            <a:r>
              <a:rPr lang="en-US" i="1" dirty="0" smtClean="0"/>
              <a:t>?</a:t>
            </a:r>
            <a:endParaRPr lang="en-US" i="1" dirty="0"/>
          </a:p>
        </p:txBody>
      </p:sp>
      <p:pic>
        <p:nvPicPr>
          <p:cNvPr id="4" name="Picture 3"/>
          <p:cNvPicPr>
            <a:picLocks noChangeAspect="1"/>
          </p:cNvPicPr>
          <p:nvPr/>
        </p:nvPicPr>
        <p:blipFill>
          <a:blip r:embed="rId2"/>
          <a:stretch>
            <a:fillRect/>
          </a:stretch>
        </p:blipFill>
        <p:spPr>
          <a:xfrm>
            <a:off x="247649" y="307359"/>
            <a:ext cx="5888083" cy="3527662"/>
          </a:xfrm>
          <a:prstGeom prst="rect">
            <a:avLst/>
          </a:prstGeom>
        </p:spPr>
      </p:pic>
      <p:pic>
        <p:nvPicPr>
          <p:cNvPr id="6" name="Picture 5"/>
          <p:cNvPicPr>
            <a:picLocks noChangeAspect="1"/>
          </p:cNvPicPr>
          <p:nvPr/>
        </p:nvPicPr>
        <p:blipFill>
          <a:blip r:embed="rId3"/>
          <a:stretch>
            <a:fillRect/>
          </a:stretch>
        </p:blipFill>
        <p:spPr>
          <a:xfrm>
            <a:off x="3871342" y="2403356"/>
            <a:ext cx="5272658" cy="2564429"/>
          </a:xfrm>
          <a:prstGeom prst="rect">
            <a:avLst/>
          </a:prstGeom>
        </p:spPr>
      </p:pic>
    </p:spTree>
    <p:extLst>
      <p:ext uri="{BB962C8B-B14F-4D97-AF65-F5344CB8AC3E}">
        <p14:creationId xmlns:p14="http://schemas.microsoft.com/office/powerpoint/2010/main" val="29352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stretch>
            <a:fillRect/>
          </a:stretch>
        </p:blipFill>
        <p:spPr>
          <a:xfrm>
            <a:off x="102358" y="178576"/>
            <a:ext cx="5653087" cy="3325345"/>
          </a:xfrm>
          <a:prstGeom prst="rect">
            <a:avLst/>
          </a:prstGeom>
        </p:spPr>
      </p:pic>
      <p:pic>
        <p:nvPicPr>
          <p:cNvPr id="7" name="Picture 6"/>
          <p:cNvPicPr>
            <a:picLocks noChangeAspect="1"/>
          </p:cNvPicPr>
          <p:nvPr/>
        </p:nvPicPr>
        <p:blipFill>
          <a:blip r:embed="rId3"/>
          <a:stretch>
            <a:fillRect/>
          </a:stretch>
        </p:blipFill>
        <p:spPr>
          <a:xfrm>
            <a:off x="2486736" y="948324"/>
            <a:ext cx="6619164" cy="4120880"/>
          </a:xfrm>
          <a:prstGeom prst="rect">
            <a:avLst/>
          </a:prstGeom>
        </p:spPr>
      </p:pic>
      <p:pic>
        <p:nvPicPr>
          <p:cNvPr id="8" name="Picture 7"/>
          <p:cNvPicPr>
            <a:picLocks noChangeAspect="1"/>
          </p:cNvPicPr>
          <p:nvPr/>
        </p:nvPicPr>
        <p:blipFill>
          <a:blip r:embed="rId4"/>
          <a:stretch>
            <a:fillRect/>
          </a:stretch>
        </p:blipFill>
        <p:spPr>
          <a:xfrm>
            <a:off x="0" y="87813"/>
            <a:ext cx="9144000" cy="1896648"/>
          </a:xfrm>
          <a:prstGeom prst="rect">
            <a:avLst/>
          </a:prstGeom>
        </p:spPr>
      </p:pic>
    </p:spTree>
    <p:extLst>
      <p:ext uri="{BB962C8B-B14F-4D97-AF65-F5344CB8AC3E}">
        <p14:creationId xmlns:p14="http://schemas.microsoft.com/office/powerpoint/2010/main" val="355243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086" y="266700"/>
            <a:ext cx="8229600" cy="857250"/>
          </a:xfrm>
        </p:spPr>
        <p:txBody>
          <a:bodyPr/>
          <a:lstStyle/>
          <a:p>
            <a:r>
              <a:rPr lang="en-US" dirty="0" smtClean="0"/>
              <a:t>Windrow for composting</a:t>
            </a:r>
            <a:endParaRPr lang="en-US" dirty="0"/>
          </a:p>
        </p:txBody>
      </p:sp>
      <p:pic>
        <p:nvPicPr>
          <p:cNvPr id="4" name="Picture 3"/>
          <p:cNvPicPr>
            <a:picLocks noChangeAspect="1"/>
          </p:cNvPicPr>
          <p:nvPr/>
        </p:nvPicPr>
        <p:blipFill>
          <a:blip r:embed="rId2"/>
          <a:stretch>
            <a:fillRect/>
          </a:stretch>
        </p:blipFill>
        <p:spPr>
          <a:xfrm>
            <a:off x="1794681" y="895159"/>
            <a:ext cx="7349319" cy="4248341"/>
          </a:xfrm>
          <a:prstGeom prst="rect">
            <a:avLst/>
          </a:prstGeom>
        </p:spPr>
      </p:pic>
    </p:spTree>
    <p:extLst>
      <p:ext uri="{BB962C8B-B14F-4D97-AF65-F5344CB8AC3E}">
        <p14:creationId xmlns:p14="http://schemas.microsoft.com/office/powerpoint/2010/main" val="2895933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55698"/>
            <a:ext cx="2934487" cy="857250"/>
          </a:xfrm>
        </p:spPr>
        <p:txBody>
          <a:bodyPr/>
          <a:lstStyle/>
          <a:p>
            <a:r>
              <a:rPr lang="en-US" dirty="0" smtClean="0"/>
              <a:t>Temporarily stockpiled and land applied</a:t>
            </a:r>
            <a:endParaRPr lang="en-US" dirty="0"/>
          </a:p>
        </p:txBody>
      </p:sp>
      <p:pic>
        <p:nvPicPr>
          <p:cNvPr id="5" name="Picture 4"/>
          <p:cNvPicPr>
            <a:picLocks noChangeAspect="1"/>
          </p:cNvPicPr>
          <p:nvPr/>
        </p:nvPicPr>
        <p:blipFill>
          <a:blip r:embed="rId2"/>
          <a:stretch>
            <a:fillRect/>
          </a:stretch>
        </p:blipFill>
        <p:spPr>
          <a:xfrm>
            <a:off x="0" y="238125"/>
            <a:ext cx="6168195" cy="3119224"/>
          </a:xfrm>
          <a:prstGeom prst="rect">
            <a:avLst/>
          </a:prstGeom>
        </p:spPr>
      </p:pic>
      <p:pic>
        <p:nvPicPr>
          <p:cNvPr id="3" name="Picture 2"/>
          <p:cNvPicPr>
            <a:picLocks noChangeAspect="1"/>
          </p:cNvPicPr>
          <p:nvPr/>
        </p:nvPicPr>
        <p:blipFill>
          <a:blip r:embed="rId3"/>
          <a:stretch>
            <a:fillRect/>
          </a:stretch>
        </p:blipFill>
        <p:spPr>
          <a:xfrm>
            <a:off x="3163087" y="2007159"/>
            <a:ext cx="6185156" cy="3136341"/>
          </a:xfrm>
          <a:prstGeom prst="rect">
            <a:avLst/>
          </a:prstGeom>
        </p:spPr>
      </p:pic>
      <p:pic>
        <p:nvPicPr>
          <p:cNvPr id="6" name="Picture 5"/>
          <p:cNvPicPr>
            <a:picLocks noChangeAspect="1"/>
          </p:cNvPicPr>
          <p:nvPr/>
        </p:nvPicPr>
        <p:blipFill rotWithShape="1">
          <a:blip r:embed="rId4"/>
          <a:srcRect b="7814"/>
          <a:stretch/>
        </p:blipFill>
        <p:spPr>
          <a:xfrm>
            <a:off x="4257675" y="0"/>
            <a:ext cx="4886325" cy="2537642"/>
          </a:xfrm>
          <a:prstGeom prst="rect">
            <a:avLst/>
          </a:prstGeom>
          <a:ln w="28575">
            <a:solidFill>
              <a:schemeClr val="bg1"/>
            </a:solidFill>
          </a:ln>
        </p:spPr>
      </p:pic>
    </p:spTree>
    <p:extLst>
      <p:ext uri="{BB962C8B-B14F-4D97-AF65-F5344CB8AC3E}">
        <p14:creationId xmlns:p14="http://schemas.microsoft.com/office/powerpoint/2010/main" val="190823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How </a:t>
            </a:r>
            <a:r>
              <a:rPr lang="en-US" i="1" dirty="0"/>
              <a:t>much land is needed to manage </a:t>
            </a:r>
            <a:r>
              <a:rPr lang="en-US" i="1" dirty="0" smtClean="0"/>
              <a:t>nutrients from </a:t>
            </a:r>
            <a:r>
              <a:rPr lang="en-US" i="1" dirty="0"/>
              <a:t>a broiler house?</a:t>
            </a:r>
            <a:endParaRPr lang="en-US" dirty="0"/>
          </a:p>
        </p:txBody>
      </p:sp>
      <p:sp>
        <p:nvSpPr>
          <p:cNvPr id="3" name="Text Placeholder 2"/>
          <p:cNvSpPr>
            <a:spLocks noGrp="1"/>
          </p:cNvSpPr>
          <p:nvPr>
            <p:ph type="body" sz="quarter" idx="10"/>
          </p:nvPr>
        </p:nvSpPr>
        <p:spPr>
          <a:xfrm>
            <a:off x="339047" y="1676400"/>
            <a:ext cx="3082247" cy="2952750"/>
          </a:xfrm>
        </p:spPr>
        <p:txBody>
          <a:bodyPr/>
          <a:lstStyle/>
          <a:p>
            <a:pPr marL="342900" indent="-342900">
              <a:buFont typeface="Arial" panose="020B0604020202020204" pitchFamily="34" charset="0"/>
              <a:buChar char="•"/>
            </a:pPr>
            <a:r>
              <a:rPr lang="en-US" dirty="0" smtClean="0"/>
              <a:t>Litter and cake production:  1.3 to 1.5 tons per 1,000 birds</a:t>
            </a:r>
          </a:p>
          <a:p>
            <a:pPr marL="342900" indent="-342900">
              <a:buFont typeface="Arial" panose="020B0604020202020204" pitchFamily="34" charset="0"/>
              <a:buChar char="•"/>
            </a:pPr>
            <a:r>
              <a:rPr lang="en-US" dirty="0" smtClean="0"/>
              <a:t>N &amp; P</a:t>
            </a:r>
            <a:r>
              <a:rPr lang="en-US" baseline="-25000" dirty="0" smtClean="0"/>
              <a:t>2</a:t>
            </a:r>
            <a:r>
              <a:rPr lang="en-US" dirty="0" smtClean="0"/>
              <a:t>O</a:t>
            </a:r>
            <a:r>
              <a:rPr lang="en-US" baseline="-25000" dirty="0" smtClean="0"/>
              <a:t>5</a:t>
            </a:r>
            <a:r>
              <a:rPr lang="en-US" dirty="0" smtClean="0"/>
              <a:t>, production is about 90 &amp; 70 </a:t>
            </a:r>
            <a:r>
              <a:rPr lang="en-US" dirty="0" err="1" smtClean="0"/>
              <a:t>lbs</a:t>
            </a:r>
            <a:r>
              <a:rPr lang="en-US" dirty="0" smtClean="0"/>
              <a:t> per 1,000 birds</a:t>
            </a:r>
          </a:p>
          <a:p>
            <a:endParaRPr lang="en-US" dirty="0"/>
          </a:p>
        </p:txBody>
      </p:sp>
      <p:grpSp>
        <p:nvGrpSpPr>
          <p:cNvPr id="9" name="Group 8"/>
          <p:cNvGrpSpPr/>
          <p:nvPr/>
        </p:nvGrpSpPr>
        <p:grpSpPr>
          <a:xfrm>
            <a:off x="3839546" y="1950517"/>
            <a:ext cx="5103845" cy="2862322"/>
            <a:chOff x="3839546" y="2043827"/>
            <a:chExt cx="5103845" cy="2862322"/>
          </a:xfrm>
        </p:grpSpPr>
        <p:sp>
          <p:nvSpPr>
            <p:cNvPr id="5" name="TextBox 4"/>
            <p:cNvSpPr txBox="1"/>
            <p:nvPr/>
          </p:nvSpPr>
          <p:spPr>
            <a:xfrm>
              <a:off x="3839546" y="2043827"/>
              <a:ext cx="5103845" cy="2862322"/>
            </a:xfrm>
            <a:prstGeom prst="rect">
              <a:avLst/>
            </a:prstGeom>
            <a:solidFill>
              <a:schemeClr val="bg1"/>
            </a:solidFill>
            <a:ln w="28575">
              <a:solidFill>
                <a:srgbClr val="FF0000"/>
              </a:solidFill>
            </a:ln>
          </p:spPr>
          <p:txBody>
            <a:bodyPr wrap="square" rtlCol="0">
              <a:spAutoFit/>
            </a:bodyPr>
            <a:lstStyle/>
            <a:p>
              <a:pPr>
                <a:tabLst>
                  <a:tab pos="3657600" algn="ctr"/>
                </a:tabLst>
              </a:pPr>
              <a:r>
                <a:rPr lang="en-US" sz="2000" dirty="0" smtClean="0"/>
                <a:t>	Land Required (acres)</a:t>
              </a:r>
            </a:p>
            <a:p>
              <a:pPr>
                <a:tabLst>
                  <a:tab pos="2855913" algn="ctr"/>
                  <a:tab pos="4459288" algn="ctr"/>
                </a:tabLst>
              </a:pPr>
              <a:r>
                <a:rPr lang="en-US" sz="2000" dirty="0"/>
                <a:t>	</a:t>
              </a:r>
              <a:r>
                <a:rPr lang="en-US" sz="2000" dirty="0" smtClean="0"/>
                <a:t>4 Houses	8 Houses</a:t>
              </a:r>
            </a:p>
            <a:p>
              <a:pPr>
                <a:tabLst>
                  <a:tab pos="168275" algn="l"/>
                  <a:tab pos="2855913" algn="ctr"/>
                  <a:tab pos="4459288" algn="ctr"/>
                </a:tabLst>
              </a:pPr>
              <a:r>
                <a:rPr lang="en-US" sz="2000" dirty="0" smtClean="0"/>
                <a:t>200 </a:t>
              </a:r>
              <a:r>
                <a:rPr lang="en-US" sz="2000" dirty="0" err="1" smtClean="0"/>
                <a:t>bu</a:t>
              </a:r>
              <a:r>
                <a:rPr lang="en-US" sz="2000" dirty="0" smtClean="0"/>
                <a:t>/ac continuous corn:</a:t>
              </a:r>
            </a:p>
            <a:p>
              <a:pPr>
                <a:tabLst>
                  <a:tab pos="168275" algn="l"/>
                  <a:tab pos="2855913" algn="ctr"/>
                  <a:tab pos="4459288" algn="ctr"/>
                </a:tabLst>
              </a:pPr>
              <a:r>
                <a:rPr lang="en-US" sz="2000" dirty="0" smtClean="0"/>
                <a:t>	N Utilization	40	80</a:t>
              </a:r>
            </a:p>
            <a:p>
              <a:pPr>
                <a:tabLst>
                  <a:tab pos="168275" algn="l"/>
                  <a:tab pos="2855913" algn="ctr"/>
                  <a:tab pos="4459288" algn="ctr"/>
                </a:tabLst>
              </a:pPr>
              <a:r>
                <a:rPr lang="en-US" sz="2000" dirty="0"/>
                <a:t>	</a:t>
              </a:r>
              <a:r>
                <a:rPr lang="en-US" sz="2000" dirty="0" smtClean="0"/>
                <a:t>P Utilization	180	370</a:t>
              </a:r>
            </a:p>
            <a:p>
              <a:pPr>
                <a:tabLst>
                  <a:tab pos="168275" algn="l"/>
                  <a:tab pos="2855913" algn="ctr"/>
                  <a:tab pos="4459288" algn="ctr"/>
                </a:tabLst>
              </a:pPr>
              <a:endParaRPr lang="en-US" sz="2000" dirty="0" smtClean="0"/>
            </a:p>
            <a:p>
              <a:pPr>
                <a:tabLst>
                  <a:tab pos="168275" algn="l"/>
                  <a:tab pos="2855913" algn="ctr"/>
                  <a:tab pos="4459288" algn="ctr"/>
                </a:tabLst>
              </a:pPr>
              <a:r>
                <a:rPr lang="en-US" sz="2000" dirty="0" smtClean="0"/>
                <a:t>200 </a:t>
              </a:r>
              <a:r>
                <a:rPr lang="en-US" sz="2000" dirty="0" err="1" smtClean="0"/>
                <a:t>bu</a:t>
              </a:r>
              <a:r>
                <a:rPr lang="en-US" sz="2000" dirty="0" smtClean="0"/>
                <a:t>/ac corn and 65 </a:t>
              </a:r>
              <a:r>
                <a:rPr lang="en-US" sz="2000" dirty="0" err="1" smtClean="0"/>
                <a:t>bu</a:t>
              </a:r>
              <a:r>
                <a:rPr lang="en-US" sz="2000" dirty="0" smtClean="0"/>
                <a:t>/ac soybean rotation:</a:t>
              </a:r>
            </a:p>
            <a:p>
              <a:pPr>
                <a:tabLst>
                  <a:tab pos="168275" algn="l"/>
                  <a:tab pos="2855913" algn="ctr"/>
                  <a:tab pos="4459288" algn="ctr"/>
                </a:tabLst>
              </a:pPr>
              <a:r>
                <a:rPr lang="en-US" sz="2000" dirty="0"/>
                <a:t>	N Utilization	40	80</a:t>
              </a:r>
            </a:p>
            <a:p>
              <a:pPr>
                <a:tabLst>
                  <a:tab pos="168275" algn="l"/>
                  <a:tab pos="2855913" algn="ctr"/>
                  <a:tab pos="4459288" algn="ctr"/>
                </a:tabLst>
              </a:pPr>
              <a:r>
                <a:rPr lang="en-US" sz="2000" dirty="0"/>
                <a:t>	P Utilization	</a:t>
              </a:r>
              <a:r>
                <a:rPr lang="en-US" sz="2000" dirty="0" smtClean="0"/>
                <a:t>200</a:t>
              </a:r>
              <a:r>
                <a:rPr lang="en-US" sz="2000" dirty="0"/>
                <a:t>	</a:t>
              </a:r>
              <a:r>
                <a:rPr lang="en-US" sz="2000" dirty="0" smtClean="0"/>
                <a:t>410</a:t>
              </a:r>
              <a:endParaRPr lang="en-US" sz="2000" dirty="0"/>
            </a:p>
          </p:txBody>
        </p:sp>
        <p:cxnSp>
          <p:nvCxnSpPr>
            <p:cNvPr id="7" name="Straight Connector 6"/>
            <p:cNvCxnSpPr/>
            <p:nvPr/>
          </p:nvCxnSpPr>
          <p:spPr>
            <a:xfrm>
              <a:off x="3928188" y="2668560"/>
              <a:ext cx="4926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8188" y="3754024"/>
              <a:ext cx="4926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5579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Integrating litter into </a:t>
            </a:r>
            <a:r>
              <a:rPr lang="en-US" i="1" dirty="0"/>
              <a:t>a fertility plan? </a:t>
            </a:r>
            <a:endParaRPr lang="en-US" dirty="0"/>
          </a:p>
        </p:txBody>
      </p:sp>
      <p:pic>
        <p:nvPicPr>
          <p:cNvPr id="4" name="Picture 3" descr="Cornfield, Corn Cultivation, Agricultur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4646" y="1271417"/>
            <a:ext cx="5322958" cy="3473046"/>
          </a:xfrm>
          <a:prstGeom prst="rect">
            <a:avLst/>
          </a:prstGeom>
          <a:noFill/>
          <a:ln w="76200">
            <a:solidFill>
              <a:srgbClr val="FF0000"/>
            </a:solidFill>
          </a:ln>
        </p:spPr>
      </p:pic>
      <p:sp>
        <p:nvSpPr>
          <p:cNvPr id="5" name="Rectangle 4"/>
          <p:cNvSpPr/>
          <p:nvPr/>
        </p:nvSpPr>
        <p:spPr>
          <a:xfrm>
            <a:off x="1460591" y="1271417"/>
            <a:ext cx="5337014" cy="34567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69"/>
          <p:cNvSpPr txBox="1"/>
          <p:nvPr/>
        </p:nvSpPr>
        <p:spPr>
          <a:xfrm>
            <a:off x="1460590" y="1271417"/>
            <a:ext cx="5322957" cy="72144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800" b="1" dirty="0" smtClean="0">
                <a:solidFill>
                  <a:schemeClr val="bg1"/>
                </a:solidFill>
                <a:effectLst/>
                <a:ea typeface="Calibri" panose="020F0502020204030204" pitchFamily="34" charset="0"/>
                <a:cs typeface="Times New Roman" panose="02020603050405020304" pitchFamily="18" charset="0"/>
              </a:rPr>
              <a:t>What Is Our Goal?</a:t>
            </a:r>
          </a:p>
        </p:txBody>
      </p:sp>
      <p:sp>
        <p:nvSpPr>
          <p:cNvPr id="7" name="TextBox 6"/>
          <p:cNvSpPr txBox="1"/>
          <p:nvPr/>
        </p:nvSpPr>
        <p:spPr>
          <a:xfrm>
            <a:off x="2667981" y="1931333"/>
            <a:ext cx="3689131" cy="1938992"/>
          </a:xfrm>
          <a:prstGeom prst="rect">
            <a:avLst/>
          </a:prstGeom>
          <a:solidFill>
            <a:srgbClr val="000000">
              <a:alpha val="50196"/>
            </a:srgbClr>
          </a:solidFill>
        </p:spPr>
        <p:txBody>
          <a:bodyPr wrap="square" rtlCol="0">
            <a:spAutoFit/>
          </a:bodyPr>
          <a:lstStyle/>
          <a:p>
            <a:r>
              <a:rPr lang="en-US" sz="2000" dirty="0" smtClean="0">
                <a:solidFill>
                  <a:schemeClr val="bg1"/>
                </a:solidFill>
              </a:rPr>
              <a:t>Balancing field Imports with crop requirements:</a:t>
            </a:r>
          </a:p>
          <a:p>
            <a:pPr marL="461963" indent="-227013">
              <a:buFont typeface="Arial" panose="020B0604020202020204" pitchFamily="34" charset="0"/>
              <a:buChar char="•"/>
            </a:pPr>
            <a:r>
              <a:rPr lang="en-US" sz="2000" dirty="0" smtClean="0">
                <a:solidFill>
                  <a:schemeClr val="bg1"/>
                </a:solidFill>
              </a:rPr>
              <a:t>Balance N annually.</a:t>
            </a:r>
          </a:p>
          <a:p>
            <a:pPr marL="461963" indent="-227013">
              <a:buFont typeface="Arial" panose="020B0604020202020204" pitchFamily="34" charset="0"/>
              <a:buChar char="•"/>
            </a:pPr>
            <a:r>
              <a:rPr lang="en-US" sz="2000" dirty="0" smtClean="0">
                <a:solidFill>
                  <a:schemeClr val="bg1"/>
                </a:solidFill>
              </a:rPr>
              <a:t>Balance P over 3 to 5 year period </a:t>
            </a:r>
            <a:endParaRPr lang="en-US" sz="2000" dirty="0">
              <a:solidFill>
                <a:schemeClr val="bg1"/>
              </a:solidFill>
            </a:endParaRPr>
          </a:p>
          <a:p>
            <a:r>
              <a:rPr lang="en-US" sz="2000" dirty="0" smtClean="0">
                <a:solidFill>
                  <a:schemeClr val="bg1"/>
                </a:solidFill>
              </a:rPr>
              <a:t>Limit Edge of Field Loss</a:t>
            </a:r>
          </a:p>
        </p:txBody>
      </p:sp>
      <p:sp>
        <p:nvSpPr>
          <p:cNvPr id="8" name="Right Arrow 7"/>
          <p:cNvSpPr/>
          <p:nvPr/>
        </p:nvSpPr>
        <p:spPr>
          <a:xfrm>
            <a:off x="778077" y="1602153"/>
            <a:ext cx="1768652" cy="1001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dirty="0">
                <a:effectLst/>
                <a:ea typeface="Calibri" panose="020F0502020204030204" pitchFamily="34" charset="0"/>
                <a:cs typeface="Times New Roman" panose="02020603050405020304" pitchFamily="18" charset="0"/>
              </a:rPr>
              <a:t>Manure</a:t>
            </a:r>
            <a:endParaRPr lang="en-US" sz="1600" dirty="0">
              <a:effectLst/>
              <a:ea typeface="Calibri" panose="020F0502020204030204" pitchFamily="34" charset="0"/>
              <a:cs typeface="Times New Roman" panose="02020603050405020304" pitchFamily="18" charset="0"/>
            </a:endParaRPr>
          </a:p>
        </p:txBody>
      </p:sp>
      <p:sp>
        <p:nvSpPr>
          <p:cNvPr id="9" name="Right Arrow 8"/>
          <p:cNvSpPr/>
          <p:nvPr/>
        </p:nvSpPr>
        <p:spPr>
          <a:xfrm>
            <a:off x="6567494" y="2380361"/>
            <a:ext cx="1740353" cy="14573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dirty="0">
                <a:effectLst/>
                <a:ea typeface="Calibri" panose="020F0502020204030204" pitchFamily="34" charset="0"/>
                <a:cs typeface="Times New Roman" panose="02020603050405020304" pitchFamily="18" charset="0"/>
              </a:rPr>
              <a:t>Crop</a:t>
            </a:r>
            <a:endParaRPr lang="en-US" sz="1600" dirty="0">
              <a:effectLst/>
              <a:ea typeface="Calibri" panose="020F0502020204030204" pitchFamily="34" charset="0"/>
              <a:cs typeface="Times New Roman" panose="02020603050405020304" pitchFamily="18" charset="0"/>
            </a:endParaRPr>
          </a:p>
        </p:txBody>
      </p:sp>
      <p:sp>
        <p:nvSpPr>
          <p:cNvPr id="10" name="Right Arrow 9"/>
          <p:cNvSpPr/>
          <p:nvPr/>
        </p:nvSpPr>
        <p:spPr>
          <a:xfrm>
            <a:off x="820525" y="2760264"/>
            <a:ext cx="1754504" cy="1032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dirty="0">
                <a:effectLst/>
                <a:ea typeface="Calibri" panose="020F0502020204030204" pitchFamily="34" charset="0"/>
                <a:cs typeface="Times New Roman" panose="02020603050405020304" pitchFamily="18" charset="0"/>
              </a:rPr>
              <a:t>Fertilizer</a:t>
            </a:r>
          </a:p>
        </p:txBody>
      </p:sp>
      <p:grpSp>
        <p:nvGrpSpPr>
          <p:cNvPr id="11" name="Group 10"/>
          <p:cNvGrpSpPr/>
          <p:nvPr/>
        </p:nvGrpSpPr>
        <p:grpSpPr>
          <a:xfrm>
            <a:off x="778077" y="3837730"/>
            <a:ext cx="1853547" cy="877252"/>
            <a:chOff x="967647" y="3053605"/>
            <a:chExt cx="1853547" cy="877252"/>
          </a:xfrm>
        </p:grpSpPr>
        <p:sp>
          <p:nvSpPr>
            <p:cNvPr id="12" name="Freeform 11"/>
            <p:cNvSpPr/>
            <p:nvPr/>
          </p:nvSpPr>
          <p:spPr>
            <a:xfrm>
              <a:off x="1010095" y="3053605"/>
              <a:ext cx="1768652" cy="877252"/>
            </a:xfrm>
            <a:custGeom>
              <a:avLst/>
              <a:gdLst>
                <a:gd name="connsiteX0" fmla="*/ 0 w 1162050"/>
                <a:gd name="connsiteY0" fmla="*/ 1152525 h 1219200"/>
                <a:gd name="connsiteX1" fmla="*/ 9525 w 1162050"/>
                <a:gd name="connsiteY1" fmla="*/ 114300 h 1219200"/>
                <a:gd name="connsiteX2" fmla="*/ 790575 w 1162050"/>
                <a:gd name="connsiteY2" fmla="*/ 114300 h 1219200"/>
                <a:gd name="connsiteX3" fmla="*/ 809625 w 1162050"/>
                <a:gd name="connsiteY3" fmla="*/ 0 h 1219200"/>
                <a:gd name="connsiteX4" fmla="*/ 1162050 w 1162050"/>
                <a:gd name="connsiteY4" fmla="*/ 628650 h 1219200"/>
                <a:gd name="connsiteX5" fmla="*/ 828675 w 1162050"/>
                <a:gd name="connsiteY5" fmla="*/ 1219200 h 1219200"/>
                <a:gd name="connsiteX6" fmla="*/ 838200 w 1162050"/>
                <a:gd name="connsiteY6" fmla="*/ 1114425 h 1219200"/>
                <a:gd name="connsiteX7" fmla="*/ 0 w 1162050"/>
                <a:gd name="connsiteY7" fmla="*/ 1152525 h 1219200"/>
                <a:gd name="connsiteX0" fmla="*/ 28575 w 1190625"/>
                <a:gd name="connsiteY0" fmla="*/ 1152525 h 1219200"/>
                <a:gd name="connsiteX1" fmla="*/ 0 w 1190625"/>
                <a:gd name="connsiteY1" fmla="*/ 171450 h 1219200"/>
                <a:gd name="connsiteX2" fmla="*/ 819150 w 1190625"/>
                <a:gd name="connsiteY2" fmla="*/ 114300 h 1219200"/>
                <a:gd name="connsiteX3" fmla="*/ 838200 w 1190625"/>
                <a:gd name="connsiteY3" fmla="*/ 0 h 1219200"/>
                <a:gd name="connsiteX4" fmla="*/ 1190625 w 1190625"/>
                <a:gd name="connsiteY4" fmla="*/ 628650 h 1219200"/>
                <a:gd name="connsiteX5" fmla="*/ 857250 w 1190625"/>
                <a:gd name="connsiteY5" fmla="*/ 1219200 h 1219200"/>
                <a:gd name="connsiteX6" fmla="*/ 866775 w 1190625"/>
                <a:gd name="connsiteY6" fmla="*/ 1114425 h 1219200"/>
                <a:gd name="connsiteX7" fmla="*/ 28575 w 1190625"/>
                <a:gd name="connsiteY7" fmla="*/ 1152525 h 1219200"/>
                <a:gd name="connsiteX0" fmla="*/ 28575 w 1190625"/>
                <a:gd name="connsiteY0" fmla="*/ 1152525 h 1219200"/>
                <a:gd name="connsiteX1" fmla="*/ 0 w 1190625"/>
                <a:gd name="connsiteY1" fmla="*/ 171450 h 1219200"/>
                <a:gd name="connsiteX2" fmla="*/ 895350 w 1190625"/>
                <a:gd name="connsiteY2" fmla="*/ 152400 h 1219200"/>
                <a:gd name="connsiteX3" fmla="*/ 838200 w 1190625"/>
                <a:gd name="connsiteY3" fmla="*/ 0 h 1219200"/>
                <a:gd name="connsiteX4" fmla="*/ 1190625 w 1190625"/>
                <a:gd name="connsiteY4" fmla="*/ 628650 h 1219200"/>
                <a:gd name="connsiteX5" fmla="*/ 857250 w 1190625"/>
                <a:gd name="connsiteY5" fmla="*/ 1219200 h 1219200"/>
                <a:gd name="connsiteX6" fmla="*/ 866775 w 1190625"/>
                <a:gd name="connsiteY6" fmla="*/ 1114425 h 1219200"/>
                <a:gd name="connsiteX7" fmla="*/ 28575 w 1190625"/>
                <a:gd name="connsiteY7" fmla="*/ 1152525 h 1219200"/>
                <a:gd name="connsiteX0" fmla="*/ 28575 w 1190625"/>
                <a:gd name="connsiteY0" fmla="*/ 1152525 h 1219200"/>
                <a:gd name="connsiteX1" fmla="*/ 0 w 1190625"/>
                <a:gd name="connsiteY1" fmla="*/ 171450 h 1219200"/>
                <a:gd name="connsiteX2" fmla="*/ 819150 w 1190625"/>
                <a:gd name="connsiteY2" fmla="*/ 161925 h 1219200"/>
                <a:gd name="connsiteX3" fmla="*/ 838200 w 1190625"/>
                <a:gd name="connsiteY3" fmla="*/ 0 h 1219200"/>
                <a:gd name="connsiteX4" fmla="*/ 1190625 w 1190625"/>
                <a:gd name="connsiteY4" fmla="*/ 628650 h 1219200"/>
                <a:gd name="connsiteX5" fmla="*/ 857250 w 1190625"/>
                <a:gd name="connsiteY5" fmla="*/ 1219200 h 1219200"/>
                <a:gd name="connsiteX6" fmla="*/ 866775 w 1190625"/>
                <a:gd name="connsiteY6" fmla="*/ 1114425 h 1219200"/>
                <a:gd name="connsiteX7" fmla="*/ 28575 w 1190625"/>
                <a:gd name="connsiteY7" fmla="*/ 1152525 h 1219200"/>
                <a:gd name="connsiteX0" fmla="*/ 0 w 1190625"/>
                <a:gd name="connsiteY0" fmla="*/ 1057275 h 1219200"/>
                <a:gd name="connsiteX1" fmla="*/ 0 w 1190625"/>
                <a:gd name="connsiteY1" fmla="*/ 171450 h 1219200"/>
                <a:gd name="connsiteX2" fmla="*/ 819150 w 1190625"/>
                <a:gd name="connsiteY2" fmla="*/ 161925 h 1219200"/>
                <a:gd name="connsiteX3" fmla="*/ 838200 w 1190625"/>
                <a:gd name="connsiteY3" fmla="*/ 0 h 1219200"/>
                <a:gd name="connsiteX4" fmla="*/ 1190625 w 1190625"/>
                <a:gd name="connsiteY4" fmla="*/ 628650 h 1219200"/>
                <a:gd name="connsiteX5" fmla="*/ 857250 w 1190625"/>
                <a:gd name="connsiteY5" fmla="*/ 1219200 h 1219200"/>
                <a:gd name="connsiteX6" fmla="*/ 866775 w 1190625"/>
                <a:gd name="connsiteY6" fmla="*/ 1114425 h 1219200"/>
                <a:gd name="connsiteX7" fmla="*/ 0 w 1190625"/>
                <a:gd name="connsiteY7" fmla="*/ 1057275 h 1219200"/>
                <a:gd name="connsiteX0" fmla="*/ 0 w 1190625"/>
                <a:gd name="connsiteY0" fmla="*/ 1057275 h 1219200"/>
                <a:gd name="connsiteX1" fmla="*/ 0 w 1190625"/>
                <a:gd name="connsiteY1" fmla="*/ 171450 h 1219200"/>
                <a:gd name="connsiteX2" fmla="*/ 819150 w 1190625"/>
                <a:gd name="connsiteY2" fmla="*/ 161925 h 1219200"/>
                <a:gd name="connsiteX3" fmla="*/ 838200 w 1190625"/>
                <a:gd name="connsiteY3" fmla="*/ 0 h 1219200"/>
                <a:gd name="connsiteX4" fmla="*/ 1190625 w 1190625"/>
                <a:gd name="connsiteY4" fmla="*/ 628650 h 1219200"/>
                <a:gd name="connsiteX5" fmla="*/ 857250 w 1190625"/>
                <a:gd name="connsiteY5" fmla="*/ 1219200 h 1219200"/>
                <a:gd name="connsiteX6" fmla="*/ 885825 w 1190625"/>
                <a:gd name="connsiteY6" fmla="*/ 1057275 h 1219200"/>
                <a:gd name="connsiteX7" fmla="*/ 0 w 1190625"/>
                <a:gd name="connsiteY7" fmla="*/ 1057275 h 1219200"/>
                <a:gd name="connsiteX0" fmla="*/ 0 w 1190625"/>
                <a:gd name="connsiteY0" fmla="*/ 1057275 h 1219200"/>
                <a:gd name="connsiteX1" fmla="*/ 0 w 1190625"/>
                <a:gd name="connsiteY1" fmla="*/ 171450 h 1219200"/>
                <a:gd name="connsiteX2" fmla="*/ 819150 w 1190625"/>
                <a:gd name="connsiteY2" fmla="*/ 161925 h 1219200"/>
                <a:gd name="connsiteX3" fmla="*/ 838200 w 1190625"/>
                <a:gd name="connsiteY3" fmla="*/ 0 h 1219200"/>
                <a:gd name="connsiteX4" fmla="*/ 1190625 w 1190625"/>
                <a:gd name="connsiteY4" fmla="*/ 628650 h 1219200"/>
                <a:gd name="connsiteX5" fmla="*/ 857250 w 1190625"/>
                <a:gd name="connsiteY5" fmla="*/ 1219200 h 1219200"/>
                <a:gd name="connsiteX6" fmla="*/ 828675 w 1190625"/>
                <a:gd name="connsiteY6" fmla="*/ 1038225 h 1219200"/>
                <a:gd name="connsiteX7" fmla="*/ 0 w 1190625"/>
                <a:gd name="connsiteY7" fmla="*/ 1057275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 h="1219200">
                  <a:moveTo>
                    <a:pt x="0" y="1057275"/>
                  </a:moveTo>
                  <a:lnTo>
                    <a:pt x="0" y="171450"/>
                  </a:lnTo>
                  <a:lnTo>
                    <a:pt x="819150" y="161925"/>
                  </a:lnTo>
                  <a:lnTo>
                    <a:pt x="838200" y="0"/>
                  </a:lnTo>
                  <a:lnTo>
                    <a:pt x="1190625" y="628650"/>
                  </a:lnTo>
                  <a:lnTo>
                    <a:pt x="857250" y="1219200"/>
                  </a:lnTo>
                  <a:lnTo>
                    <a:pt x="828675" y="1038225"/>
                  </a:lnTo>
                  <a:lnTo>
                    <a:pt x="0" y="10572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Text Box 73"/>
            <p:cNvSpPr txBox="1"/>
            <p:nvPr/>
          </p:nvSpPr>
          <p:spPr>
            <a:xfrm>
              <a:off x="967647" y="3327862"/>
              <a:ext cx="1853547" cy="53767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dirty="0">
                  <a:solidFill>
                    <a:srgbClr val="FFFFFF"/>
                  </a:solidFill>
                  <a:effectLst/>
                  <a:ea typeface="Calibri" panose="020F0502020204030204" pitchFamily="34" charset="0"/>
                  <a:cs typeface="Times New Roman" panose="02020603050405020304" pitchFamily="18" charset="0"/>
                </a:rPr>
                <a:t>Other N Sources</a:t>
              </a:r>
              <a:endParaRPr lang="en-US"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3865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36164"/>
            <a:ext cx="8229600" cy="857250"/>
          </a:xfrm>
        </p:spPr>
        <p:txBody>
          <a:bodyPr/>
          <a:lstStyle/>
          <a:p>
            <a:r>
              <a:rPr lang="en-US" sz="2400" dirty="0"/>
              <a:t>Average nutrient composition of poultry manure </a:t>
            </a:r>
            <a:r>
              <a:rPr lang="en-US" sz="2400" dirty="0" smtClean="0"/>
              <a:t>(wet basis)</a:t>
            </a:r>
            <a:r>
              <a:rPr lang="en-US" dirty="0"/>
              <a:t>	</a:t>
            </a:r>
          </a:p>
        </p:txBody>
      </p:sp>
      <p:pic>
        <p:nvPicPr>
          <p:cNvPr id="4" name="Picture 3"/>
          <p:cNvPicPr>
            <a:picLocks noChangeAspect="1"/>
          </p:cNvPicPr>
          <p:nvPr/>
        </p:nvPicPr>
        <p:blipFill rotWithShape="1">
          <a:blip r:embed="rId2"/>
          <a:srcRect b="7233"/>
          <a:stretch/>
        </p:blipFill>
        <p:spPr>
          <a:xfrm>
            <a:off x="554805" y="939085"/>
            <a:ext cx="7750995" cy="1689543"/>
          </a:xfrm>
          <a:prstGeom prst="rect">
            <a:avLst/>
          </a:prstGeom>
        </p:spPr>
      </p:pic>
      <p:sp>
        <p:nvSpPr>
          <p:cNvPr id="3" name="Text Placeholder 2"/>
          <p:cNvSpPr>
            <a:spLocks noGrp="1"/>
          </p:cNvSpPr>
          <p:nvPr>
            <p:ph type="body" sz="quarter" idx="10"/>
          </p:nvPr>
        </p:nvSpPr>
        <p:spPr>
          <a:xfrm>
            <a:off x="762000" y="4335693"/>
            <a:ext cx="7543800" cy="519487"/>
          </a:xfrm>
        </p:spPr>
        <p:txBody>
          <a:bodyPr/>
          <a:lstStyle/>
          <a:p>
            <a:r>
              <a:rPr lang="en-US" sz="1400" dirty="0" smtClean="0"/>
              <a:t> </a:t>
            </a:r>
            <a:r>
              <a:rPr lang="en-US" sz="1400" b="1" dirty="0"/>
              <a:t>Maximizing Poultry Manure </a:t>
            </a:r>
            <a:r>
              <a:rPr lang="en-US" sz="1400" b="1" dirty="0" smtClean="0"/>
              <a:t>Use</a:t>
            </a:r>
            <a:r>
              <a:rPr lang="en-US" sz="1400" dirty="0"/>
              <a:t> </a:t>
            </a:r>
            <a:r>
              <a:rPr lang="en-US" sz="1400" b="1" dirty="0" smtClean="0"/>
              <a:t>Through </a:t>
            </a:r>
            <a:r>
              <a:rPr lang="en-US" sz="1400" b="1" dirty="0"/>
              <a:t>Nutrient Management </a:t>
            </a:r>
            <a:r>
              <a:rPr lang="en-US" sz="1400" b="1" dirty="0" smtClean="0"/>
              <a:t>Planning</a:t>
            </a:r>
            <a:r>
              <a:rPr lang="en-US" sz="1400" dirty="0" smtClean="0"/>
              <a:t>, </a:t>
            </a:r>
            <a:r>
              <a:rPr lang="en-US" sz="1400" i="1" dirty="0" smtClean="0"/>
              <a:t>Casey </a:t>
            </a:r>
            <a:r>
              <a:rPr lang="en-US" sz="1400" i="1" dirty="0"/>
              <a:t>W. Ritz and William C. </a:t>
            </a:r>
            <a:r>
              <a:rPr lang="en-US" sz="1400" i="1" dirty="0" err="1" smtClean="0"/>
              <a:t>Merka</a:t>
            </a:r>
            <a:r>
              <a:rPr lang="en-US" sz="1400" dirty="0"/>
              <a:t> </a:t>
            </a:r>
            <a:r>
              <a:rPr lang="en-US" sz="1400" dirty="0" smtClean="0"/>
              <a:t>UGA </a:t>
            </a:r>
            <a:r>
              <a:rPr lang="en-US" sz="1400" i="1" dirty="0" smtClean="0"/>
              <a:t>Extension </a:t>
            </a:r>
            <a:r>
              <a:rPr lang="en-US" sz="1400" i="1" dirty="0"/>
              <a:t>Poultry </a:t>
            </a:r>
            <a:r>
              <a:rPr lang="en-US" sz="1400" i="1" dirty="0" smtClean="0"/>
              <a:t>Scientists.  December 2013.</a:t>
            </a:r>
            <a:endParaRPr lang="en-US" sz="1400" dirty="0"/>
          </a:p>
        </p:txBody>
      </p:sp>
      <p:pic>
        <p:nvPicPr>
          <p:cNvPr id="5" name="Picture 4"/>
          <p:cNvPicPr>
            <a:picLocks noChangeAspect="1"/>
          </p:cNvPicPr>
          <p:nvPr/>
        </p:nvPicPr>
        <p:blipFill>
          <a:blip r:embed="rId3"/>
          <a:stretch>
            <a:fillRect/>
          </a:stretch>
        </p:blipFill>
        <p:spPr>
          <a:xfrm>
            <a:off x="762000" y="2767785"/>
            <a:ext cx="6981825" cy="1428750"/>
          </a:xfrm>
          <a:prstGeom prst="rect">
            <a:avLst/>
          </a:prstGeom>
        </p:spPr>
      </p:pic>
    </p:spTree>
    <p:extLst>
      <p:ext uri="{BB962C8B-B14F-4D97-AF65-F5344CB8AC3E}">
        <p14:creationId xmlns:p14="http://schemas.microsoft.com/office/powerpoint/2010/main" val="1186908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UNL_PPT_Template</Template>
  <TotalTime>10294</TotalTime>
  <Words>937</Words>
  <Application>Microsoft Macintosh PowerPoint</Application>
  <PresentationFormat>On-screen Show (16:9)</PresentationFormat>
  <Paragraphs>170</Paragraphs>
  <Slides>28</Slides>
  <Notes>4</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 Rounded MT Bold</vt:lpstr>
      <vt:lpstr>Calibri</vt:lpstr>
      <vt:lpstr>Comic Sans MS</vt:lpstr>
      <vt:lpstr>Courier New</vt:lpstr>
      <vt:lpstr>Minion</vt:lpstr>
      <vt:lpstr>Tahoma</vt:lpstr>
      <vt:lpstr>Times New Roman</vt:lpstr>
      <vt:lpstr>URW Grotesk Medium</vt:lpstr>
      <vt:lpstr>Wingdings</vt:lpstr>
      <vt:lpstr>Arial</vt:lpstr>
      <vt:lpstr>Office Theme</vt:lpstr>
      <vt:lpstr>Poultry Litter Management</vt:lpstr>
      <vt:lpstr>Questions for Today’s Discussion</vt:lpstr>
      <vt:lpstr>How is poultry litter managed?</vt:lpstr>
      <vt:lpstr>PowerPoint Presentation</vt:lpstr>
      <vt:lpstr>Windrow for composting</vt:lpstr>
      <vt:lpstr>Temporarily stockpiled and land applied</vt:lpstr>
      <vt:lpstr>How much land is needed to manage nutrients from a broiler house?</vt:lpstr>
      <vt:lpstr>Integrating litter into a fertility plan? </vt:lpstr>
      <vt:lpstr>Average nutrient composition of poultry manure (wet basis) </vt:lpstr>
      <vt:lpstr>Nutrient availability in poultry manure. Dorivar Ruiz Diaz, Doug Shoup, Peter Tomlinson. Kansas State University Extension.  Dec. 2016  </vt:lpstr>
      <vt:lpstr>Nitrogen Availability from manures</vt:lpstr>
      <vt:lpstr>Preferred application rate (200 bu/ac corn requiring 160 lb N and 66 lb P/ac)</vt:lpstr>
      <vt:lpstr>Worksheet for Calculations (Nebguide G1335)</vt:lpstr>
      <vt:lpstr>What fields will benefit the most from poultry litter? </vt:lpstr>
      <vt:lpstr>PowerPoint Presentation</vt:lpstr>
      <vt:lpstr>Which Fields Win from Manure’s Fertility Value? </vt:lpstr>
      <vt:lpstr>Which Fields Win from Manure’s Fertility Value?</vt:lpstr>
      <vt:lpstr>Organic matter value of manure</vt:lpstr>
      <vt:lpstr>Organic matter value of manure</vt:lpstr>
      <vt:lpstr>PowerPoint Presentation</vt:lpstr>
      <vt:lpstr>How do I plan litter application to avoid neighbor nuisances? </vt:lpstr>
      <vt:lpstr>PowerPoint Presentation</vt:lpstr>
      <vt:lpstr>Avoiding Nuisance Odors: Review 48-hour weather forecast</vt:lpstr>
      <vt:lpstr>PowerPoint Presentation</vt:lpstr>
      <vt:lpstr>Setbacks &amp; Grass Buffers Needed?</vt:lpstr>
      <vt:lpstr>Buffers or Setbacks</vt:lpstr>
      <vt:lpstr>Take Home Message – N &amp; P Exports</vt:lpstr>
      <vt:lpstr>What Principles Should Guide Nutrient Plans of the future?</vt:lpstr>
    </vt:vector>
  </TitlesOfParts>
  <Company>University of Nebraska-Lincoln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Whole Farm Nutrient Balance: A Systems Approach to Dairy Nutrient Planning</dc:title>
  <dc:creator>Richard Koelsch</dc:creator>
  <cp:lastModifiedBy>Peta-Gaye Clachar</cp:lastModifiedBy>
  <cp:revision>161</cp:revision>
  <cp:lastPrinted>2018-10-23T14:40:07Z</cp:lastPrinted>
  <dcterms:created xsi:type="dcterms:W3CDTF">2016-04-14T13:40:57Z</dcterms:created>
  <dcterms:modified xsi:type="dcterms:W3CDTF">2018-10-24T20:11:14Z</dcterms:modified>
</cp:coreProperties>
</file>