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7" r:id="rId9"/>
    <p:sldId id="258" r:id="rId10"/>
    <p:sldId id="259" r:id="rId11"/>
    <p:sldId id="260" r:id="rId12"/>
    <p:sldId id="261" r:id="rId13"/>
    <p:sldId id="262" r:id="rId14"/>
    <p:sldId id="270" r:id="rId15"/>
    <p:sldId id="271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Book1" TargetMode="Externa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/>
              <a:t>Fresh Farmyard Manure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Cattle (25% DM)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Sheet1!$B$2:$G$2</c:f>
              <c:strCache>
                <c:ptCount val="6"/>
                <c:pt idx="0">
                  <c:v>Total N</c:v>
                </c:pt>
                <c:pt idx="1">
                  <c:v>Available N</c:v>
                </c:pt>
                <c:pt idx="2">
                  <c:v>Total P</c:v>
                </c:pt>
                <c:pt idx="3">
                  <c:v>Available P</c:v>
                </c:pt>
                <c:pt idx="4">
                  <c:v>Total K</c:v>
                </c:pt>
                <c:pt idx="5">
                  <c:v>Available K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6.0</c:v>
                </c:pt>
                <c:pt idx="1">
                  <c:v>1.5</c:v>
                </c:pt>
                <c:pt idx="2">
                  <c:v>3.1</c:v>
                </c:pt>
                <c:pt idx="3">
                  <c:v>0.78</c:v>
                </c:pt>
                <c:pt idx="4">
                  <c:v>5.8</c:v>
                </c:pt>
                <c:pt idx="5">
                  <c:v>3.48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7F-485F-B0D2-F6BD7D53FC06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Swine (25% DM)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Sheet1!$B$2:$G$2</c:f>
              <c:strCache>
                <c:ptCount val="6"/>
                <c:pt idx="0">
                  <c:v>Total N</c:v>
                </c:pt>
                <c:pt idx="1">
                  <c:v>Available N</c:v>
                </c:pt>
                <c:pt idx="2">
                  <c:v>Total P</c:v>
                </c:pt>
                <c:pt idx="3">
                  <c:v>Available P</c:v>
                </c:pt>
                <c:pt idx="4">
                  <c:v>Total K</c:v>
                </c:pt>
                <c:pt idx="5">
                  <c:v>Available K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6.0</c:v>
                </c:pt>
                <c:pt idx="1">
                  <c:v>1.5</c:v>
                </c:pt>
                <c:pt idx="2">
                  <c:v>2.62</c:v>
                </c:pt>
                <c:pt idx="3">
                  <c:v>1.53</c:v>
                </c:pt>
                <c:pt idx="4">
                  <c:v>3.31</c:v>
                </c:pt>
                <c:pt idx="5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7F-485F-B0D2-F6BD7D53FC06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Poultry- Broiler (60% DM)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Sheet1!$B$2:$G$2</c:f>
              <c:strCache>
                <c:ptCount val="6"/>
                <c:pt idx="0">
                  <c:v>Total N</c:v>
                </c:pt>
                <c:pt idx="1">
                  <c:v>Available N</c:v>
                </c:pt>
                <c:pt idx="2">
                  <c:v>Total P</c:v>
                </c:pt>
                <c:pt idx="3">
                  <c:v>Available P</c:v>
                </c:pt>
                <c:pt idx="4">
                  <c:v>Total K</c:v>
                </c:pt>
                <c:pt idx="5">
                  <c:v>Available K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29.0</c:v>
                </c:pt>
                <c:pt idx="1">
                  <c:v>10.0</c:v>
                </c:pt>
                <c:pt idx="2">
                  <c:v>9.6</c:v>
                </c:pt>
                <c:pt idx="3">
                  <c:v>5.67</c:v>
                </c:pt>
                <c:pt idx="4">
                  <c:v>13.27</c:v>
                </c:pt>
                <c:pt idx="5">
                  <c:v>9.95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7F-485F-B0D2-F6BD7D53F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4948032"/>
        <c:axId val="2141206944"/>
      </c:barChart>
      <c:catAx>
        <c:axId val="-20949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206944"/>
        <c:crosses val="autoZero"/>
        <c:auto val="1"/>
        <c:lblAlgn val="ctr"/>
        <c:lblOffset val="100"/>
        <c:noMultiLvlLbl val="0"/>
      </c:catAx>
      <c:valAx>
        <c:axId val="2141206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Kilogram/</a:t>
                </a:r>
                <a:r>
                  <a:rPr lang="en-US" dirty="0" err="1"/>
                  <a:t>tonne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494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59BBE6-8C6A-4227-A65F-ACA47B8CFCB5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5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5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1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8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9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0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8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9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0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59BBE6-8C6A-4227-A65F-ACA47B8CFCB5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1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F59BBE6-8C6A-4227-A65F-ACA47B8CFCB5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0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tif"/><Relationship Id="rId3" Type="http://schemas.openxmlformats.org/officeDocument/2006/relationships/image" Target="../media/image20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NULL" TargetMode="External"/><Relationship Id="rId3" Type="http://schemas.openxmlformats.org/officeDocument/2006/relationships/hyperlink" Target="http://pods.dasnr.okstate.edu/docushare/dsweb/Get/Document-2640/PSS-2246web2013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hyperlink" Target="https://articles.extension.org/pages/74484/water-quality-issues-associated-with-manur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mittelstet2@unl.edu" TargetMode="External"/><Relationship Id="rId4" Type="http://schemas.openxmlformats.org/officeDocument/2006/relationships/image" Target="../media/image28.gif"/><Relationship Id="rId5" Type="http://schemas.openxmlformats.org/officeDocument/2006/relationships/hyperlink" Target="http://agri007.blogspot.com/2012/01/laplante-poultry-appeal-adjourned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snow1@unl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s://www.thehappychickencoop.com/a-history-of-chickens/" TargetMode="External"/><Relationship Id="rId5" Type="http://schemas.openxmlformats.org/officeDocument/2006/relationships/hyperlink" Target="https://www.feednavigator.com/Article/2018/09/06/Tyson-The-role-of-eubiotics-in-antibiotic-free-poultry-production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gif"/><Relationship Id="rId3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sites.google.com/a/cornell.edu/chesapeake-bay-today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tif"/><Relationship Id="rId3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7D2BFFD5-490F-4B45-91F2-6B826FBAD4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1126853"/>
            <a:ext cx="8139151" cy="46042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5" y="1448586"/>
            <a:ext cx="7160191" cy="118106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en-US" sz="2400" b="1" dirty="0">
                <a:solidFill>
                  <a:schemeClr val="tx1"/>
                </a:solidFill>
              </a:rPr>
              <a:t>Livestock and Poultry Production: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Long and Short term Monitoring For Water Quality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POULTRY INTEREST TEAM WEBINAR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50234"/>
            <a:ext cx="6809876" cy="263374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 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Dr. Daniel Snow,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 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Research Professor and Laboratory Director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 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Nebraska Water Center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 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University of Nebraska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 "/>
            </a:pPr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 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Dr. Aaron Mittelstet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 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Assistant Professor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 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Biological Systems Engineering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 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University of Nebraska-Lincoln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 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October 16, 2018</a:t>
            </a:r>
          </a:p>
        </p:txBody>
      </p:sp>
    </p:spTree>
    <p:extLst>
      <p:ext uri="{BB962C8B-B14F-4D97-AF65-F5344CB8AC3E}">
        <p14:creationId xmlns:p14="http://schemas.microsoft.com/office/powerpoint/2010/main" val="3796773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28800" y="29249"/>
            <a:ext cx="9144000" cy="13716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825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Phosphorus 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2" y="859159"/>
            <a:ext cx="6253449" cy="2997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79" y="875606"/>
            <a:ext cx="4833141" cy="29934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13183" y="3915400"/>
            <a:ext cx="209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Mittelstet and Storm, 2016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43772"/>
              </p:ext>
            </p:extLst>
          </p:nvPr>
        </p:nvGraphicFramePr>
        <p:xfrm>
          <a:off x="1955175" y="4528450"/>
          <a:ext cx="7779740" cy="980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11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30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51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25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Watershed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Poulty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Broilers yr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Poultry Litter (t)  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5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Illinois River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Eucha-Spavinaw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40,000,000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32,000,000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618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28800" y="29249"/>
            <a:ext cx="9144000" cy="13716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825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Legacy Phosphorus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0513" y="5679886"/>
            <a:ext cx="209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Mittelstet and Storm,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t="665" r="753" b="50701"/>
          <a:stretch/>
        </p:blipFill>
        <p:spPr>
          <a:xfrm>
            <a:off x="2458139" y="2101606"/>
            <a:ext cx="6813589" cy="3697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916940"/>
            <a:ext cx="62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9146" y="1051047"/>
            <a:ext cx="7596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80% of all phosphorus added to the watershed is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stored in the soil, stream system or reservoir</a:t>
            </a:r>
          </a:p>
        </p:txBody>
      </p:sp>
    </p:spTree>
    <p:extLst>
      <p:ext uri="{BB962C8B-B14F-4D97-AF65-F5344CB8AC3E}">
        <p14:creationId xmlns:p14="http://schemas.microsoft.com/office/powerpoint/2010/main" val="80254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iology-online.org/user_files/Image/Freshwater%20Biology/FB-quantifying%20phosphorus%20F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63" y="2124196"/>
            <a:ext cx="4191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14411" r="13399" b="20943"/>
          <a:stretch/>
        </p:blipFill>
        <p:spPr>
          <a:xfrm>
            <a:off x="5826237" y="1117463"/>
            <a:ext cx="4648200" cy="51315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2"/>
          <a:stretch/>
        </p:blipFill>
        <p:spPr bwMode="auto">
          <a:xfrm>
            <a:off x="10474437" y="4315425"/>
            <a:ext cx="1682614" cy="19335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825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Test Phosphorus</a:t>
            </a:r>
          </a:p>
        </p:txBody>
      </p:sp>
    </p:spTree>
    <p:extLst>
      <p:ext uri="{BB962C8B-B14F-4D97-AF65-F5344CB8AC3E}">
        <p14:creationId xmlns:p14="http://schemas.microsoft.com/office/powerpoint/2010/main" val="233757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825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what can we do??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116" y="1225414"/>
            <a:ext cx="10395904" cy="33528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producers to develop Nutrient Management Plan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testing for soil test phosphorus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poultry litter application near waterbodies and when STP exceeds a pre-defined value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ipm.iastate.edu/ipm/icm/files/images/turkey-man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17" y="3835257"/>
            <a:ext cx="4030323" cy="302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ulkinside.com/wp-content/uploads/2014/09/poultry_house-780x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6" y="3835257"/>
            <a:ext cx="6934527" cy="302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0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825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Guidelines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693" y="1087850"/>
            <a:ext cx="10395904" cy="33528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Forage Yield (Tons/Acre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					     2.77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tons/acre litter			     3.54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(app. 130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N/acre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tons/acre litter			     4.82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(app. 260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N/acre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2" invalidUrl="http://poultrywaste.okstate.edu/Publications/files/E-1027 REV 061512.pdf"/>
              </a:rPr>
              <a:t>http://poultrywaste.okstate.edu/Publications/files/E-1027%20REV%20061512.pdf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http://pods.dasnr.okstate.edu/docushare/dsweb/Get/Document-2640/PSS-2246web2013.pdf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4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6569ED6-AEF1-45AB-BB99-408BF6ADBF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D7EB6-2806-4CDC-A880-5D07050B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Long and Short term Monitoring For Water Quality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E12EB53F-02F1-45C1-9F9C-276DFBBD9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503483"/>
            <a:ext cx="6278529" cy="386129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85DD249C-5A1A-4F2B-A230-6D18EEF6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Account for crop nutrient needs and existing sources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Understand long term consequences of manure use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Monitor surface run-off and  changing groundwater quality in areas prone to erosion or leaching losses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454526-585E-4F98-991E-2229C239D45E}"/>
              </a:ext>
            </a:extLst>
          </p:cNvPr>
          <p:cNvSpPr txBox="1"/>
          <p:nvPr/>
        </p:nvSpPr>
        <p:spPr>
          <a:xfrm>
            <a:off x="706170" y="5777865"/>
            <a:ext cx="960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linkClick r:id="rId3"/>
              </a:rPr>
              <a:t>https://articles.extension.org/pages/74484/water-quality-issues-associated-with-manure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6636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28800" y="29249"/>
            <a:ext cx="9144000" cy="13716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268546" y="3649526"/>
            <a:ext cx="3331029" cy="249753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Snow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dsnow1@unl.edu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Aaron Mittelstet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amittelstet2@unl.edu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E4C4CC-6720-4543-9238-99608F5DEF1E}"/>
              </a:ext>
            </a:extLst>
          </p:cNvPr>
          <p:cNvSpPr txBox="1"/>
          <p:nvPr/>
        </p:nvSpPr>
        <p:spPr>
          <a:xfrm>
            <a:off x="1828800" y="895739"/>
            <a:ext cx="418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4" name="Picture 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xmlns="" id="{35266506-1DB2-4529-85FD-30B02FDFC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077478" y="1693072"/>
            <a:ext cx="3209147" cy="275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3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918A5-7E43-4931-8AC1-5EC8691F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Changing Approaches to Livestock Production </a:t>
            </a:r>
          </a:p>
        </p:txBody>
      </p:sp>
      <p:pic>
        <p:nvPicPr>
          <p:cNvPr id="7" name="Content Placeholder 6" descr="A group of people standing in front of a barn&#10;&#10;Description generated with very high confidence">
            <a:extLst>
              <a:ext uri="{FF2B5EF4-FFF2-40B4-BE49-F238E27FC236}">
                <a16:creationId xmlns:a16="http://schemas.microsoft.com/office/drawing/2014/main" xmlns="" id="{7D60F026-C095-4B5A-8C9B-5DB1AA11EC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179182"/>
            <a:ext cx="4664075" cy="3406099"/>
          </a:xfrm>
        </p:spPr>
      </p:pic>
      <p:pic>
        <p:nvPicPr>
          <p:cNvPr id="10" name="Content Placeholder 9" descr="A picture containing ground, building, snow, indoor&#10;&#10;Description generated with high confidence">
            <a:extLst>
              <a:ext uri="{FF2B5EF4-FFF2-40B4-BE49-F238E27FC236}">
                <a16:creationId xmlns:a16="http://schemas.microsoft.com/office/drawing/2014/main" xmlns="" id="{67FC8E26-36C4-47C7-93CA-5F9AC7CD98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40" y="2179182"/>
            <a:ext cx="5123280" cy="340609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D09F1F5-8480-4304-B938-56ABFB3A835F}"/>
              </a:ext>
            </a:extLst>
          </p:cNvPr>
          <p:cNvSpPr/>
          <p:nvPr/>
        </p:nvSpPr>
        <p:spPr>
          <a:xfrm>
            <a:off x="351453" y="578691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Chickens in an outdoor pen on a chicken ranch in California in 1920</a:t>
            </a:r>
          </a:p>
          <a:p>
            <a:r>
              <a:rPr lang="en-US" sz="1400" dirty="0">
                <a:hlinkClick r:id="rId4"/>
              </a:rPr>
              <a:t>https://www.thehappychickencoop.com/a-history-of-chickens/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0D9BA9-F6F9-418F-A77A-90A1F34EC30B}"/>
              </a:ext>
            </a:extLst>
          </p:cNvPr>
          <p:cNvSpPr txBox="1"/>
          <p:nvPr/>
        </p:nvSpPr>
        <p:spPr>
          <a:xfrm>
            <a:off x="6096000" y="5915608"/>
            <a:ext cx="5575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https://www.feednavigator.com/Article/2018/09/06/Tyson-The-role-of-eubiotics-in-antibiotic-free-poultry-production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2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705DC-98E8-4991-9716-E1A2AB6F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face of manure management</a:t>
            </a:r>
          </a:p>
        </p:txBody>
      </p:sp>
      <p:pic>
        <p:nvPicPr>
          <p:cNvPr id="6" name="Content Placeholder 5" descr="A person riding a horse drawn carriage traveling down a dirt road&#10;&#10;Description generated with very high confidence">
            <a:extLst>
              <a:ext uri="{FF2B5EF4-FFF2-40B4-BE49-F238E27FC236}">
                <a16:creationId xmlns:a16="http://schemas.microsoft.com/office/drawing/2014/main" xmlns="" id="{1530D84D-621B-42AD-9BF1-DC56DFBEB3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4" y="2157731"/>
            <a:ext cx="4629144" cy="3487289"/>
          </a:xfrm>
        </p:spPr>
      </p:pic>
      <p:pic>
        <p:nvPicPr>
          <p:cNvPr id="8" name="Content Placeholder 7" descr="A picture containing microscope, object&#10;&#10;Description generated with very high confidence">
            <a:extLst>
              <a:ext uri="{FF2B5EF4-FFF2-40B4-BE49-F238E27FC236}">
                <a16:creationId xmlns:a16="http://schemas.microsoft.com/office/drawing/2014/main" xmlns="" id="{E3BC032F-CB33-4220-9569-520B9F7C72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64" y="3102481"/>
            <a:ext cx="6316867" cy="254253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C2A5A8-C81B-40EC-A756-9DEAC7561C6A}"/>
              </a:ext>
            </a:extLst>
          </p:cNvPr>
          <p:cNvSpPr txBox="1"/>
          <p:nvPr/>
        </p:nvSpPr>
        <p:spPr>
          <a:xfrm>
            <a:off x="5554664" y="6036906"/>
            <a:ext cx="631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Chicken Manure Fertilizer Pellet Making Machine</a:t>
            </a:r>
            <a:endParaRPr lang="en-US" sz="1200" dirty="0"/>
          </a:p>
          <a:p>
            <a:r>
              <a:rPr lang="en-US" sz="1200" dirty="0"/>
              <a:t>http://www.pelletmillsolution.com/biomass-materials/chicken-manure-fertilizer-pellet-making-.html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0F53D3-5C62-4220-9320-7D1C536E636A}"/>
              </a:ext>
            </a:extLst>
          </p:cNvPr>
          <p:cNvSpPr txBox="1"/>
          <p:nvPr/>
        </p:nvSpPr>
        <p:spPr>
          <a:xfrm>
            <a:off x="485192" y="5971592"/>
            <a:ext cx="486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Horse-Drawn Manure Spreader</a:t>
            </a:r>
            <a:endParaRPr lang="en-US" sz="1200" dirty="0"/>
          </a:p>
          <a:p>
            <a:r>
              <a:rPr lang="en-US" sz="1200" dirty="0"/>
              <a:t>https://www.wisconsinhistory.org/Records/Image/IM74922</a:t>
            </a:r>
          </a:p>
        </p:txBody>
      </p:sp>
    </p:spTree>
    <p:extLst>
      <p:ext uri="{BB962C8B-B14F-4D97-AF65-F5344CB8AC3E}">
        <p14:creationId xmlns:p14="http://schemas.microsoft.com/office/powerpoint/2010/main" val="322009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545B2-DEE2-4B28-9182-8A39F85A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quality concerns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E9A2F6-80AA-4604-B005-19B5AB2FF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5" y="1998134"/>
            <a:ext cx="5335208" cy="37673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Management of farm wastewater and effluents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Increased losses of nutrients (N&amp;P)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Pharmaceuticals, pesticides, metals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Groundwater impacts (N-related)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Surface water impacts (P-related)</a:t>
            </a:r>
          </a:p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6337A11-84CB-4377-A02A-E78BC31D658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3307964"/>
              </p:ext>
            </p:extLst>
          </p:nvPr>
        </p:nvGraphicFramePr>
        <p:xfrm>
          <a:off x="6011863" y="1998663"/>
          <a:ext cx="4662487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393278-534F-4145-ADC2-38399EB95DB8}"/>
              </a:ext>
            </a:extLst>
          </p:cNvPr>
          <p:cNvSpPr txBox="1"/>
          <p:nvPr/>
        </p:nvSpPr>
        <p:spPr>
          <a:xfrm>
            <a:off x="5802138" y="6127634"/>
            <a:ext cx="610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Hooda</a:t>
            </a:r>
            <a:r>
              <a:rPr lang="en-US" sz="1200" dirty="0"/>
              <a:t>, P. S., Edwards, A. C., Anderson, H. A., &amp; Miller, A. (2000). A review of water quality concerns in livestock farming areas. </a:t>
            </a:r>
            <a:r>
              <a:rPr lang="en-US" sz="1200" i="1" dirty="0"/>
              <a:t>Science of the Total Environment</a:t>
            </a:r>
            <a:r>
              <a:rPr lang="en-US" sz="1200" dirty="0"/>
              <a:t>, </a:t>
            </a:r>
            <a:r>
              <a:rPr lang="en-US" sz="1200" i="1" dirty="0"/>
              <a:t>250</a:t>
            </a:r>
            <a:r>
              <a:rPr lang="en-US" sz="1200" dirty="0"/>
              <a:t>(1-3), 143-167.</a:t>
            </a:r>
          </a:p>
        </p:txBody>
      </p:sp>
    </p:spTree>
    <p:extLst>
      <p:ext uri="{BB962C8B-B14F-4D97-AF65-F5344CB8AC3E}">
        <p14:creationId xmlns:p14="http://schemas.microsoft.com/office/powerpoint/2010/main" val="136369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5D2B9-DA4D-4D03-9C85-0A90D8C3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99533"/>
            <a:ext cx="5142271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Subsurface nutrient losses</a:t>
            </a:r>
          </a:p>
        </p:txBody>
      </p:sp>
      <p:pic>
        <p:nvPicPr>
          <p:cNvPr id="6" name="Content Placeholder 5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C9B9542B-47C6-4B7E-9B75-BDE4D34287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4" y="1212891"/>
            <a:ext cx="5451627" cy="44322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BA968C-4609-4019-8008-0C8A30F39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011680"/>
            <a:ext cx="5142271" cy="386473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Increased nutrient losses mostly related to combined use of manure and mineral fertilizer or overapplication of manure beyond crop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Losses most likely to occur early in growing season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Lowest N loss under agronomic rate of total N as poultry manure (75% available 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0D27C5-A109-412E-95F5-30B8115C2D8E}"/>
              </a:ext>
            </a:extLst>
          </p:cNvPr>
          <p:cNvSpPr txBox="1"/>
          <p:nvPr/>
        </p:nvSpPr>
        <p:spPr>
          <a:xfrm>
            <a:off x="811993" y="5731435"/>
            <a:ext cx="786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Q. Nguyen, H.; S. Kanwar, R.; L. Hoover, N.; Dixon, P.; Hobbs, J.; Pederson, C.; L. Soupir, M. (2013) Long-Term Effects of Poultry Manure Application on Nitrate Leaching in Tile Drain Water. </a:t>
            </a:r>
            <a:r>
              <a:rPr lang="en-US" sz="1200" i="1" dirty="0"/>
              <a:t>Transactions of the ASABE </a:t>
            </a:r>
            <a:r>
              <a:rPr lang="en-US" sz="1200" b="1" i="1" dirty="0"/>
              <a:t>56 (1), 91-101.</a:t>
            </a:r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F1796D-1D60-473E-9C19-DD481292206F}"/>
              </a:ext>
            </a:extLst>
          </p:cNvPr>
          <p:cNvSpPr txBox="1"/>
          <p:nvPr/>
        </p:nvSpPr>
        <p:spPr>
          <a:xfrm>
            <a:off x="428978" y="570015"/>
            <a:ext cx="577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PM2 = 336 kg N/ha; PM = 168 kg N/ha; UAN = 168 kg N/ha</a:t>
            </a:r>
          </a:p>
        </p:txBody>
      </p:sp>
      <p:pic>
        <p:nvPicPr>
          <p:cNvPr id="12" name="Picture 11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25DD3717-18EE-4E87-9D07-417240CBC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0" y="1259233"/>
            <a:ext cx="4983167" cy="42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9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F174B23-DE04-4B5E-BA1E-9A016A4DA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1F32D-6B17-4F87-B654-35FE2716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1135"/>
            <a:ext cx="4876187" cy="152097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A few studies of groundwater nitrate beneath land fertilized with poultry manure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1B0EC1A-7845-4754-A86D-20FD7C683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45374798-F79C-492D-AF22-28DF1E0F5B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01789" y="770467"/>
            <a:ext cx="5268422" cy="4989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75BE06-453A-4C2D-838E-F0909B36DA6D}"/>
              </a:ext>
            </a:extLst>
          </p:cNvPr>
          <p:cNvSpPr txBox="1"/>
          <p:nvPr/>
        </p:nvSpPr>
        <p:spPr>
          <a:xfrm>
            <a:off x="5029200" y="5718201"/>
            <a:ext cx="654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Weil, R. R., </a:t>
            </a:r>
            <a:r>
              <a:rPr lang="en-US" sz="1400" dirty="0" err="1"/>
              <a:t>Weismiller</a:t>
            </a:r>
            <a:r>
              <a:rPr lang="en-US" sz="1400" dirty="0"/>
              <a:t>, R. A., &amp; Turner, R. S. (1990). Nitrate contamination of groundwater under irrigated coastal plain soils. </a:t>
            </a:r>
            <a:r>
              <a:rPr lang="en-US" sz="1400" i="1" dirty="0"/>
              <a:t>Journal of Environmental Quality</a:t>
            </a:r>
            <a:r>
              <a:rPr lang="en-US" sz="1400" dirty="0"/>
              <a:t>, </a:t>
            </a:r>
            <a:r>
              <a:rPr lang="en-US" sz="1400" i="1" dirty="0"/>
              <a:t>19</a:t>
            </a:r>
            <a:r>
              <a:rPr lang="en-US" sz="1400" dirty="0"/>
              <a:t>(3), 441-448.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F4C829-8EC3-407B-8D93-5A16445188A3}"/>
              </a:ext>
            </a:extLst>
          </p:cNvPr>
          <p:cNvSpPr txBox="1"/>
          <p:nvPr/>
        </p:nvSpPr>
        <p:spPr>
          <a:xfrm>
            <a:off x="6096000" y="282222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Monitoring well depth 4.4 to 7.5 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D9DA66-2C93-4CB8-B519-68BEEF5C0201}"/>
              </a:ext>
            </a:extLst>
          </p:cNvPr>
          <p:cNvSpPr txBox="1"/>
          <p:nvPr/>
        </p:nvSpPr>
        <p:spPr>
          <a:xfrm>
            <a:off x="8319911" y="4504267"/>
            <a:ext cx="1761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100-120 kg N/ha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101D52-4A16-4866-9DCA-A794263AD425}"/>
              </a:ext>
            </a:extLst>
          </p:cNvPr>
          <p:cNvSpPr txBox="1"/>
          <p:nvPr/>
        </p:nvSpPr>
        <p:spPr>
          <a:xfrm>
            <a:off x="6821775" y="1235342"/>
            <a:ext cx="250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107 kg N/ha side dress plus 11-25 </a:t>
            </a:r>
            <a:r>
              <a:rPr lang="en-US" sz="1200" b="1" dirty="0" err="1"/>
              <a:t>tonnes</a:t>
            </a:r>
            <a:r>
              <a:rPr lang="en-US" sz="1200" b="1" dirty="0"/>
              <a:t>/ha stockpiled manure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1DB128-F6D3-40FD-8480-2825B2A26C32}"/>
              </a:ext>
            </a:extLst>
          </p:cNvPr>
          <p:cNvSpPr txBox="1"/>
          <p:nvPr/>
        </p:nvSpPr>
        <p:spPr>
          <a:xfrm>
            <a:off x="8978574" y="1221966"/>
            <a:ext cx="27525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(~200-500 kg/ha Total N)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73FFEBF-7AF8-4378-8328-062F1F191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2" y="2140971"/>
            <a:ext cx="3395858" cy="22482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DAEF128-D1EE-4A38-94DD-058B52687DD1}"/>
              </a:ext>
            </a:extLst>
          </p:cNvPr>
          <p:cNvSpPr txBox="1"/>
          <p:nvPr/>
        </p:nvSpPr>
        <p:spPr>
          <a:xfrm>
            <a:off x="561832" y="4389217"/>
            <a:ext cx="420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Chesapeake Bay Today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853A86C-396B-4483-9265-4395D70B9273}"/>
              </a:ext>
            </a:extLst>
          </p:cNvPr>
          <p:cNvSpPr txBox="1"/>
          <p:nvPr/>
        </p:nvSpPr>
        <p:spPr>
          <a:xfrm>
            <a:off x="345233" y="5169159"/>
            <a:ext cx="349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Issue traced to sandy soils, shallow water table, too much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636AF-5C7A-4941-82E6-D23F86A1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Pharmaceuticals, steroids, 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709928-D7A0-424B-9848-492C2B29D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5803166" cy="37673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Roxarsone</a:t>
            </a:r>
            <a:r>
              <a:rPr lang="en-US" sz="2000" dirty="0"/>
              <a:t> fed to broilers up until 2015 led to studies showing elevated arsenic in poultry litter and soils fertilized with litter. Use is now banned by FDA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Steroid hormones occur naturally in litter at ppb concentrations, but tend to be rapidly degraded in the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Coccidiostats (</a:t>
            </a:r>
            <a:r>
              <a:rPr lang="en-US" sz="2000" dirty="0" err="1"/>
              <a:t>monensin</a:t>
            </a:r>
            <a:r>
              <a:rPr lang="en-US" sz="2000" dirty="0"/>
              <a:t>, </a:t>
            </a:r>
            <a:r>
              <a:rPr lang="en-US" sz="2000" dirty="0" err="1"/>
              <a:t>salinomycin</a:t>
            </a:r>
            <a:r>
              <a:rPr lang="en-US" sz="2000" dirty="0"/>
              <a:t>) and antibiotics such as tetracyclines, macrolides, </a:t>
            </a:r>
            <a:r>
              <a:rPr lang="en-US" sz="2000" dirty="0" err="1"/>
              <a:t>lincosamides</a:t>
            </a:r>
            <a:r>
              <a:rPr lang="en-US" sz="2000" dirty="0"/>
              <a:t> can be used in poultry production and occur in manure. Most studies suggest little risk to groundwater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Content Placeholder 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DDABDF77-8CCF-4167-8755-A8DF0257B5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05" y="1952979"/>
            <a:ext cx="854282" cy="100378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501F57-3008-4E1A-AF1A-EF9CB050218D}"/>
              </a:ext>
            </a:extLst>
          </p:cNvPr>
          <p:cNvSpPr txBox="1"/>
          <p:nvPr/>
        </p:nvSpPr>
        <p:spPr>
          <a:xfrm>
            <a:off x="317242" y="5949137"/>
            <a:ext cx="11644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dirty="0"/>
              <a:t>Bartelt-Hunt, S., Snow, D. D., Damon-Powell, T., &amp; Miesbach, D. (2011). Occurrence of steroid hormones and antibiotics in shallow groundwater impacted by livestock waste control facilities. </a:t>
            </a:r>
            <a:r>
              <a:rPr lang="en-US" sz="900" i="1" dirty="0"/>
              <a:t>Journal of Contaminant Hydrology</a:t>
            </a:r>
            <a:r>
              <a:rPr lang="en-US" sz="900" dirty="0"/>
              <a:t>, </a:t>
            </a:r>
            <a:r>
              <a:rPr lang="en-US" sz="900" i="1" dirty="0"/>
              <a:t>123</a:t>
            </a:r>
            <a:r>
              <a:rPr lang="en-US" sz="900" dirty="0"/>
              <a:t>(3-4), 94-103.</a:t>
            </a:r>
          </a:p>
          <a:p>
            <a:pPr>
              <a:spcAft>
                <a:spcPts val="300"/>
              </a:spcAft>
            </a:pPr>
            <a:r>
              <a:rPr lang="en-US" sz="900" dirty="0"/>
              <a:t>Fisher, D. J.; </a:t>
            </a:r>
            <a:r>
              <a:rPr lang="en-US" sz="900" dirty="0" err="1"/>
              <a:t>Yonkos</a:t>
            </a:r>
            <a:r>
              <a:rPr lang="en-US" sz="900" dirty="0"/>
              <a:t>, L. T.; </a:t>
            </a:r>
            <a:r>
              <a:rPr lang="en-US" sz="900" dirty="0" err="1"/>
              <a:t>Staver</a:t>
            </a:r>
            <a:r>
              <a:rPr lang="en-US" sz="900" dirty="0"/>
              <a:t>, K. W. (2015) Environmental Concerns of </a:t>
            </a:r>
            <a:r>
              <a:rPr lang="en-US" sz="900" dirty="0" err="1"/>
              <a:t>Roxarsone</a:t>
            </a:r>
            <a:r>
              <a:rPr lang="en-US" sz="900" dirty="0"/>
              <a:t> in Broiler Poultry Feed and Litter in Maryland, USA. </a:t>
            </a:r>
            <a:r>
              <a:rPr lang="en-US" sz="900" i="1" dirty="0"/>
              <a:t>Environmental Science &amp; Technology </a:t>
            </a:r>
            <a:r>
              <a:rPr lang="en-US" sz="900" b="1" i="1" dirty="0"/>
              <a:t>49 (4), 1999-2012.</a:t>
            </a:r>
            <a:endParaRPr lang="en-US" sz="900" dirty="0"/>
          </a:p>
          <a:p>
            <a:pPr>
              <a:spcAft>
                <a:spcPts val="300"/>
              </a:spcAft>
            </a:pPr>
            <a:r>
              <a:rPr lang="en-US" sz="900" dirty="0"/>
              <a:t>Jenkins, M. B.; </a:t>
            </a:r>
            <a:r>
              <a:rPr lang="en-US" sz="900" dirty="0" err="1"/>
              <a:t>Endale</a:t>
            </a:r>
            <a:r>
              <a:rPr lang="en-US" sz="900" dirty="0"/>
              <a:t>, D. M.; </a:t>
            </a:r>
            <a:r>
              <a:rPr lang="en-US" sz="900" dirty="0" err="1"/>
              <a:t>Schomberg</a:t>
            </a:r>
            <a:r>
              <a:rPr lang="en-US" sz="900" dirty="0"/>
              <a:t>, H. H.; </a:t>
            </a:r>
            <a:r>
              <a:rPr lang="en-US" sz="900" dirty="0" err="1"/>
              <a:t>Hartel</a:t>
            </a:r>
            <a:r>
              <a:rPr lang="en-US" sz="900" dirty="0"/>
              <a:t>, P. G.; Cabrera, M. L. (2009) 17</a:t>
            </a:r>
            <a:r>
              <a:rPr lang="el-GR" sz="900" dirty="0"/>
              <a:t>β-</a:t>
            </a:r>
            <a:r>
              <a:rPr lang="en-US" sz="900" dirty="0"/>
              <a:t>Estradiol and testosterone in drainage and runoff from poultry litter applications to tilled and no-till crop land under irrigation. </a:t>
            </a:r>
            <a:r>
              <a:rPr lang="en-US" sz="900" i="1" dirty="0"/>
              <a:t>Journal of Environmental Management </a:t>
            </a:r>
            <a:r>
              <a:rPr lang="en-US" sz="900" b="1" i="1" dirty="0"/>
              <a:t>90 (8), 2659-2664.</a:t>
            </a:r>
          </a:p>
          <a:p>
            <a:pPr>
              <a:spcAft>
                <a:spcPts val="300"/>
              </a:spcAft>
            </a:pPr>
            <a:endParaRPr lang="en-US" sz="1050" dirty="0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AAFC443-45BA-4829-A204-EF528A53F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66" y="3303186"/>
            <a:ext cx="1369369" cy="864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35D13B-56F6-41E4-863D-519F0A2A758B}"/>
              </a:ext>
            </a:extLst>
          </p:cNvPr>
          <p:cNvSpPr txBox="1"/>
          <p:nvPr/>
        </p:nvSpPr>
        <p:spPr>
          <a:xfrm>
            <a:off x="9545216" y="2080727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Roxarsone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FF819B-8979-4AB0-B058-548A5855BC14}"/>
              </a:ext>
            </a:extLst>
          </p:cNvPr>
          <p:cNvSpPr txBox="1"/>
          <p:nvPr/>
        </p:nvSpPr>
        <p:spPr>
          <a:xfrm>
            <a:off x="9657183" y="3564398"/>
            <a:ext cx="17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  <a:r>
              <a:rPr lang="el-GR" dirty="0"/>
              <a:t>β</a:t>
            </a:r>
            <a:r>
              <a:rPr lang="en-US" dirty="0"/>
              <a:t>-estradiol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535F215-2676-4880-9D05-1E1C2CE66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66" y="4513835"/>
            <a:ext cx="919765" cy="10117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B515A9-D8B2-45FD-95C2-75E0669DC528}"/>
              </a:ext>
            </a:extLst>
          </p:cNvPr>
          <p:cNvSpPr txBox="1"/>
          <p:nvPr/>
        </p:nvSpPr>
        <p:spPr>
          <a:xfrm>
            <a:off x="7300423" y="5502669"/>
            <a:ext cx="17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Monensin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252CCC-6093-46A2-8069-312A4AC37269}"/>
              </a:ext>
            </a:extLst>
          </p:cNvPr>
          <p:cNvSpPr txBox="1"/>
          <p:nvPr/>
        </p:nvSpPr>
        <p:spPr>
          <a:xfrm>
            <a:off x="9423918" y="5525576"/>
            <a:ext cx="209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Lincomycin</a:t>
            </a:r>
          </a:p>
        </p:txBody>
      </p:sp>
      <p:pic>
        <p:nvPicPr>
          <p:cNvPr id="21" name="Picture 20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B3CBCF2-025B-401A-B3B8-3211A8EC39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216" y="4404411"/>
            <a:ext cx="1353425" cy="101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0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9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3460" r="4998" b="4325"/>
          <a:stretch/>
        </p:blipFill>
        <p:spPr bwMode="auto">
          <a:xfrm>
            <a:off x="2644736" y="1540548"/>
            <a:ext cx="6681787" cy="4884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28800" y="29249"/>
            <a:ext cx="9144000" cy="13716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25104" r="10831" b="21810"/>
          <a:stretch/>
        </p:blipFill>
        <p:spPr>
          <a:xfrm>
            <a:off x="9326523" y="308648"/>
            <a:ext cx="2175934" cy="10922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98938" y="257848"/>
            <a:ext cx="8585690" cy="9144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 River (IRW) 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Eucha-Spavinaw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Watersheds (ESW)</a:t>
            </a:r>
          </a:p>
        </p:txBody>
      </p:sp>
    </p:spTree>
    <p:extLst>
      <p:ext uri="{BB962C8B-B14F-4D97-AF65-F5344CB8AC3E}">
        <p14:creationId xmlns:p14="http://schemas.microsoft.com/office/powerpoint/2010/main" val="38639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77" y="4352193"/>
            <a:ext cx="3345382" cy="2505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2193"/>
            <a:ext cx="3341077" cy="25058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4" y="3151415"/>
            <a:ext cx="5266405" cy="370658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11190"/>
            <a:ext cx="12153569" cy="74583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Quality Issues in the IRW and ESW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057400" y="1143000"/>
            <a:ext cx="8153400" cy="33528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Streams and reservoirs eutrophic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Phosphorus usually limiting nutrient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Waterbodies on 303d list due to: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Excessive phosphorus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Dissolved oxygen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Excessive chlorophyll-a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Turbidity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3589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828</Words>
  <Application>Microsoft Macintosh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Metropolitan</vt:lpstr>
      <vt:lpstr>Livestock and Poultry Production:  Long and Short term Monitoring For Water Quality POULTRY INTEREST TEAM WEBINAR SERIES</vt:lpstr>
      <vt:lpstr>Changing Approaches to Livestock Production </vt:lpstr>
      <vt:lpstr>Changing face of manure management</vt:lpstr>
      <vt:lpstr>Water quality concerns </vt:lpstr>
      <vt:lpstr>Subsurface nutrient losses</vt:lpstr>
      <vt:lpstr>A few studies of groundwater nitrate beneath land fertilized with poultry manure </vt:lpstr>
      <vt:lpstr>Pharmaceuticals, steroids, antibiotics</vt:lpstr>
      <vt:lpstr>Illinois River (IRW)  and Eucha-Spavinaw Watersheds (ESW)</vt:lpstr>
      <vt:lpstr>Water Quality Issues in the IRW and ESW</vt:lpstr>
      <vt:lpstr>Phosphorus Sources</vt:lpstr>
      <vt:lpstr>Legacy Phosphorus</vt:lpstr>
      <vt:lpstr>Soil Test Phosphorus</vt:lpstr>
      <vt:lpstr>So, what can we do??</vt:lpstr>
      <vt:lpstr>Application Guidelines</vt:lpstr>
      <vt:lpstr>Long and Short term Monitoring For Water Quality</vt:lpstr>
      <vt:lpstr>Daniel Snow dsnow1@unl.edu Aaron Mittelstet  amittelstet2@unl.edu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 and Poultry Production:  Long and Short term Monitoring For Water Quality POULTRY INTEREST TEAM WEBINAR SERIES</dc:title>
  <dc:creator>Daniel Snow</dc:creator>
  <cp:lastModifiedBy>Peta-Gaye Clachar</cp:lastModifiedBy>
  <cp:revision>3</cp:revision>
  <dcterms:created xsi:type="dcterms:W3CDTF">2018-10-15T18:19:49Z</dcterms:created>
  <dcterms:modified xsi:type="dcterms:W3CDTF">2018-10-17T14:33:17Z</dcterms:modified>
</cp:coreProperties>
</file>