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koelsch1\Box%20Sync\Rick's%20Files\Animal%20Manure\Value%20of%20Manure\Manure%20Value%20Estimator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koelsch1\Box%20Sync\Rick's%20Files\Animal%20Manure\Value%20of%20Manure\Manure%20Value%20Estimator.xlsx" TargetMode="External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rkoelsch1\Box\Rick's%20Files\Animal%20Manure%20-%20Technical%20Information\Value%20of%20Manure\Manure%20Value%20Estimator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rkoelsch1\Box\Rick's%20Files\Animal%20Manure%20-%20Technical%20Information\Value%20of%20Manure\Manure%20Value%20Estimator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0576055953895132"/>
          <c:y val="0.169577466994639"/>
          <c:w val="0.999424108571794"/>
          <c:h val="0.82426217556138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111406520005668"/>
          <c:y val="0.107125460944717"/>
          <c:w val="0.988859443417031"/>
          <c:h val="0.8075092614795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470453895965707"/>
          <c:y val="0.0683312413732905"/>
          <c:w val="0.950118633405075"/>
          <c:h val="0.7764338111582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789008539857627"/>
                  <c:y val="0.07508213320120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F9BC84-DB43-47E9-A3AB-0EA011C7CF23}" type="CATEGORYNAME">
                      <a:rPr lang="en-US" sz="1050"/>
                      <a:pPr>
                        <a:defRPr sz="1050"/>
                      </a:pPr>
                      <a:t>[CATEGORY NAME]</a:t>
                    </a:fld>
                    <a:endParaRPr lang="en-US" sz="1050"/>
                  </a:p>
                  <a:p>
                    <a:pPr>
                      <a:defRPr sz="1050"/>
                    </a:pPr>
                    <a:r>
                      <a:rPr lang="en-US" sz="1050"/>
                      <a:t>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16714961788282"/>
                  <c:y val="-0.2077469305947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37743F-1DB6-42EF-871A-8A60701B7A63}" type="CATEGORYNAME">
                      <a:rPr lang="mr-IN"/>
                      <a:pPr>
                        <a:defRPr sz="2000"/>
                      </a:pPr>
                      <a:t>[CATEGORY NAME]</a:t>
                    </a:fld>
                    <a:endParaRPr lang="mr-IN"/>
                  </a:p>
                  <a:p>
                    <a:pPr>
                      <a:defRPr sz="2000"/>
                    </a:pPr>
                    <a:r>
                      <a:rPr lang="mr-IN"/>
                      <a:t>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5170159570297"/>
                      <c:h val="0.39569999030558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39327778220399"/>
                  <c:y val="-0.2062523562803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D5EC6F-B5F4-404E-9A14-28CE7DEB684B}" type="CATEGORYNAME">
                      <a:rPr lang="mr-IN"/>
                      <a:pPr>
                        <a:defRPr sz="1800"/>
                      </a:pPr>
                      <a:t>[CATEGORY NAME]</a:t>
                    </a:fld>
                    <a:endParaRPr lang="mr-IN"/>
                  </a:p>
                  <a:p>
                    <a:pPr>
                      <a:defRPr sz="1800"/>
                    </a:pPr>
                    <a:r>
                      <a:rPr lang="mr-IN"/>
                      <a:t>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453954393212"/>
                      <c:h val="0.4169027435182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0449320740893443"/>
                  <c:y val="0.05217747234400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/>
                      <a:t>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0343974347427765"/>
                  <c:y val="0.0689352052098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/>
                      <a:t>Zn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781249382439716"/>
                  <c:y val="0.01824757370444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Yield </a:t>
                    </a:r>
                  </a:p>
                  <a:p>
                    <a:r>
                      <a:rPr lang="en-US"/>
                      <a:t>Increase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Sheet1!$A$72:$A$79</c:f>
              <c:strCache>
                <c:ptCount val="7"/>
                <c:pt idx="0">
                  <c:v>NH4-N</c:v>
                </c:pt>
                <c:pt idx="1">
                  <c:v>Organic-N</c:v>
                </c:pt>
                <c:pt idx="2">
                  <c:v>P</c:v>
                </c:pt>
                <c:pt idx="3">
                  <c:v>K</c:v>
                </c:pt>
                <c:pt idx="4">
                  <c:v>S</c:v>
                </c:pt>
                <c:pt idx="5">
                  <c:v>Fe</c:v>
                </c:pt>
                <c:pt idx="6">
                  <c:v>Zn</c:v>
                </c:pt>
              </c:strCache>
            </c:strRef>
          </c:cat>
          <c:val>
            <c:numRef>
              <c:f>Sheet1!$D$72:$D$79</c:f>
              <c:numCache>
                <c:formatCode>_("$"* #,##0.00_);_("$"* \(#,##0.00\);_("$"* "-"??_);_(@_)</c:formatCode>
                <c:ptCount val="8"/>
                <c:pt idx="0">
                  <c:v>0.0</c:v>
                </c:pt>
                <c:pt idx="1">
                  <c:v>9.625</c:v>
                </c:pt>
                <c:pt idx="2">
                  <c:v>20.0</c:v>
                </c:pt>
                <c:pt idx="3">
                  <c:v>20.0</c:v>
                </c:pt>
                <c:pt idx="4">
                  <c:v>5.100000000000001</c:v>
                </c:pt>
                <c:pt idx="5">
                  <c:v>0.0</c:v>
                </c:pt>
                <c:pt idx="6">
                  <c:v>1.45</c:v>
                </c:pt>
                <c:pt idx="7">
                  <c:v>4.812499999999999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0575891428205616"/>
          <c:y val="0.19425634295713"/>
          <c:w val="0.970030455839804"/>
          <c:h val="0.805743657042869"/>
        </c:manualLayout>
      </c:layout>
      <c:pie3DChart>
        <c:varyColors val="1"/>
        <c:ser>
          <c:idx val="0"/>
          <c:order val="0"/>
          <c:tx>
            <c:strRef>
              <c:f>Sheet1!$B$70</c:f>
              <c:strCache>
                <c:ptCount val="1"/>
                <c:pt idx="0">
                  <c:v> $/ton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08241533874749"/>
                  <c:y val="0.1366841239622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64CFA0-3CFB-491A-AD89-726FC9BC114D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endParaRPr lang="en-US" sz="1400"/>
                  </a:p>
                  <a:p>
                    <a:pPr>
                      <a:defRPr sz="1400"/>
                    </a:pPr>
                    <a:r>
                      <a:rPr lang="en-US" sz="1400"/>
                      <a:t>27%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66849713762"/>
                      <c:h val="0.2658807376303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0118650366099442"/>
                  <c:y val="-0.1106500787967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A570B6-A176-44DB-9FD9-CA5845280AD4}" type="CATEGORYNAME">
                      <a:rPr lang="mr-IN"/>
                      <a:pPr>
                        <a:defRPr sz="2000"/>
                      </a:pPr>
                      <a:t>[CATEGORY NAME]</a:t>
                    </a:fld>
                    <a:endParaRPr lang="mr-IN"/>
                  </a:p>
                  <a:p>
                    <a:pPr>
                      <a:defRPr sz="2000"/>
                    </a:pPr>
                    <a:r>
                      <a:rPr lang="mr-IN"/>
                      <a:t>55%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699295595198584"/>
                      <c:h val="0.46473033094654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569319036425"/>
                  <c:y val="0.1143138876549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mr-IN"/>
                      <a:t>S</a:t>
                    </a:r>
                  </a:p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mr-IN"/>
                      <a:t>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Zn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Sheet1!$A$71:$A$78</c:f>
              <c:strCache>
                <c:ptCount val="8"/>
                <c:pt idx="0">
                  <c:v>TKN</c:v>
                </c:pt>
                <c:pt idx="1">
                  <c:v>NH4-N</c:v>
                </c:pt>
                <c:pt idx="2">
                  <c:v>Organic-N</c:v>
                </c:pt>
                <c:pt idx="3">
                  <c:v>P</c:v>
                </c:pt>
                <c:pt idx="4">
                  <c:v>K</c:v>
                </c:pt>
                <c:pt idx="5">
                  <c:v>S</c:v>
                </c:pt>
                <c:pt idx="6">
                  <c:v>Fe</c:v>
                </c:pt>
                <c:pt idx="7">
                  <c:v>Zn</c:v>
                </c:pt>
              </c:strCache>
            </c:strRef>
          </c:cat>
          <c:val>
            <c:numRef>
              <c:f>Sheet1!$B$71:$B$78</c:f>
              <c:numCache>
                <c:formatCode>_("$"* #,##0.00_);_("$"* \(#,##0.00\);_("$"* "-"??_);_(@_)</c:formatCode>
                <c:ptCount val="8"/>
                <c:pt idx="1">
                  <c:v>0.0</c:v>
                </c:pt>
                <c:pt idx="2">
                  <c:v>9.625</c:v>
                </c:pt>
                <c:pt idx="3">
                  <c:v>20.0</c:v>
                </c:pt>
                <c:pt idx="4">
                  <c:v>0.0</c:v>
                </c:pt>
                <c:pt idx="5">
                  <c:v>5.100000000000001</c:v>
                </c:pt>
                <c:pt idx="6">
                  <c:v>0.0</c:v>
                </c:pt>
                <c:pt idx="7">
                  <c:v>1.45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0.51946</cdr:x>
      <cdr:y>0.3642</cdr:y>
    </cdr:from>
    <cdr:to>
      <cdr:x>0.9573</cdr:x>
      <cdr:y>0.52465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22776" y="837141"/>
          <a:ext cx="1030648" cy="368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bg1"/>
              </a:solidFill>
            </a:rPr>
            <a:t>Organic-N</a:t>
          </a:r>
        </a:p>
      </cdr:txBody>
    </cdr:sp>
  </cdr:relSizeAnchor>
  <cdr:relSizeAnchor xmlns:cdr="http://schemas.openxmlformats.org/drawingml/2006/chartDrawing">
    <cdr:from>
      <cdr:x>0.0147</cdr:x>
      <cdr:y>0</cdr:y>
    </cdr:from>
    <cdr:to>
      <cdr:x>1</cdr:x>
      <cdr:y>0.16045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02" y="-4415893"/>
          <a:ext cx="2319336" cy="368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US" sz="1600" b="1" i="0" baseline="0" dirty="0">
              <a:solidFill>
                <a:srgbClr val="7030A0"/>
              </a:solidFill>
              <a:effectLst/>
              <a:latin typeface="+mn-lt"/>
              <a:ea typeface="+mn-ea"/>
              <a:cs typeface="+mn-cs"/>
            </a:rPr>
            <a:t>Value of Broiler Litter?</a:t>
          </a:r>
        </a:p>
        <a:p xmlns:a="http://schemas.openxmlformats.org/drawingml/2006/main">
          <a:pPr rtl="0"/>
          <a:endParaRPr lang="en-US" sz="900" b="0" i="0" baseline="0" dirty="0" smtClean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200" b="0" i="0" baseline="0" dirty="0" smtClean="0">
              <a:effectLst/>
              <a:latin typeface="+mn-lt"/>
              <a:ea typeface="+mn-ea"/>
              <a:cs typeface="+mn-cs"/>
            </a:rPr>
            <a:t>Lower </a:t>
          </a:r>
          <a:r>
            <a:rPr lang="en-US" sz="1200" b="0" i="0" baseline="0" dirty="0">
              <a:effectLst/>
              <a:latin typeface="+mn-lt"/>
              <a:ea typeface="+mn-ea"/>
              <a:cs typeface="+mn-cs"/>
            </a:rPr>
            <a:t>Value Estimate </a:t>
          </a:r>
          <a:r>
            <a:rPr lang="en-US" sz="1200" b="0" i="0" baseline="0" dirty="0" smtClean="0">
              <a:effectLst/>
              <a:latin typeface="+mn-lt"/>
              <a:ea typeface="+mn-ea"/>
              <a:cs typeface="+mn-cs"/>
            </a:rPr>
            <a:t>= $36/ton</a:t>
          </a:r>
          <a:endParaRPr lang="en-US" sz="3200" dirty="0"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0.03189</cdr:x>
      <cdr:y>0.28655</cdr:y>
    </cdr:from>
    <cdr:to>
      <cdr:x>0.96387</cdr:x>
      <cdr:y>0.44661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398" y="562990"/>
          <a:ext cx="2203141" cy="314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bg1"/>
              </a:solidFill>
            </a:rPr>
            <a:t>Potassium</a:t>
          </a:r>
          <a:endParaRPr lang="en-US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0.49788</cdr:x>
      <cdr:y>0.20944</cdr:y>
    </cdr:from>
    <cdr:to>
      <cdr:x>0.89821</cdr:x>
      <cdr:y>0.38172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76969" y="411495"/>
          <a:ext cx="946362" cy="338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/>
              </a:solidFill>
            </a:rPr>
            <a:t>Organic-N</a:t>
          </a:r>
        </a:p>
      </cdr:txBody>
    </cdr:sp>
  </cdr:relSizeAnchor>
  <cdr:relSizeAnchor xmlns:cdr="http://schemas.openxmlformats.org/drawingml/2006/chartDrawing">
    <cdr:from>
      <cdr:x>0</cdr:x>
      <cdr:y>0.01822</cdr:y>
    </cdr:from>
    <cdr:to>
      <cdr:x>0.96659</cdr:x>
      <cdr:y>0.1905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-743828" y="35791"/>
          <a:ext cx="2284975" cy="338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0"/>
          <a:r>
            <a:rPr lang="en-US" sz="1200" b="0" i="0" baseline="0" dirty="0">
              <a:effectLst/>
              <a:latin typeface="+mn-lt"/>
              <a:ea typeface="+mn-ea"/>
              <a:cs typeface="+mn-cs"/>
            </a:rPr>
            <a:t>Higher Value </a:t>
          </a:r>
          <a:r>
            <a:rPr lang="en-US" sz="1200" b="0" i="0" baseline="0" dirty="0" smtClean="0">
              <a:effectLst/>
              <a:latin typeface="+mn-lt"/>
              <a:ea typeface="+mn-ea"/>
              <a:cs typeface="+mn-cs"/>
            </a:rPr>
            <a:t>Estimate =</a:t>
          </a:r>
          <a:r>
            <a:rPr lang="en-US" sz="1200" b="0" i="0" dirty="0" smtClean="0">
              <a:effectLst/>
              <a:latin typeface="+mn-lt"/>
              <a:ea typeface="+mn-ea"/>
              <a:cs typeface="+mn-cs"/>
            </a:rPr>
            <a:t> $61/ton</a:t>
          </a:r>
          <a:endParaRPr lang="en-US" sz="3200" dirty="0">
            <a:effectLst/>
          </a:endParaRPr>
        </a:p>
      </cdr:txBody>
    </cdr:sp>
  </cdr:relSizeAnchor>
  <cdr:relSizeAnchor xmlns:cdr="http://schemas.openxmlformats.org/drawingml/2006/chartDrawing">
    <cdr:from>
      <cdr:x>0.35225</cdr:x>
      <cdr:y>0.16494</cdr:y>
    </cdr:from>
    <cdr:to>
      <cdr:x>0.44884</cdr:x>
      <cdr:y>0.33722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32695" y="324056"/>
          <a:ext cx="228334" cy="338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/>
              </a:solidFill>
            </a:rPr>
            <a:t>S</a:t>
          </a:r>
        </a:p>
      </cdr:txBody>
    </cdr:sp>
  </cdr:relSizeAnchor>
  <cdr:relSizeAnchor xmlns:cdr="http://schemas.openxmlformats.org/drawingml/2006/chartDrawing">
    <cdr:from>
      <cdr:x>0.40564</cdr:x>
      <cdr:y>0.13017</cdr:y>
    </cdr:from>
    <cdr:to>
      <cdr:x>0.5556</cdr:x>
      <cdr:y>0.30245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58926" y="255753"/>
          <a:ext cx="354487" cy="338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50" dirty="0">
              <a:solidFill>
                <a:schemeClr val="bg1"/>
              </a:solidFill>
            </a:rPr>
            <a:t>Zn</a:t>
          </a:r>
          <a:endParaRPr lang="en-US" sz="20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0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0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1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4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9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14C2-6CC5-4C75-9AF5-FBC9933A9C0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34AE-5CB7-452B-8164-4FDF8A4B6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8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koelsch1@un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oilhealthnexus.org/manures-value-erosion-runoff/" TargetMode="External"/><Relationship Id="rId4" Type="http://schemas.openxmlformats.org/officeDocument/2006/relationships/image" Target="../media/image3.png"/><Relationship Id="rId5" Type="http://schemas.openxmlformats.org/officeDocument/2006/relationships/hyperlink" Target="http://manure.unl.edu/" TargetMode="External"/><Relationship Id="rId6" Type="http://schemas.openxmlformats.org/officeDocument/2006/relationships/hyperlink" Target="https://soilhealthnexus.org/category/manure/" TargetMode="External"/><Relationship Id="rId7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6150" y="1531183"/>
            <a:ext cx="5429250" cy="4880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Manure’s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Fertility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Value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24465" y="191111"/>
            <a:ext cx="7239699" cy="775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Broiler Litter Facts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Rick Koelsch, </a:t>
            </a:r>
            <a:r>
              <a:rPr lang="en-US" sz="1200" dirty="0" smtClean="0">
                <a:hlinkClick r:id="rId2"/>
              </a:rPr>
              <a:t>rkoelsch1@unl.edu</a:t>
            </a:r>
            <a:r>
              <a:rPr lang="en-US" sz="1200" dirty="0" smtClean="0"/>
              <a:t>, University of Nebraska-Lincoln, June 2017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28" y="8969769"/>
            <a:ext cx="1884523" cy="7789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253832"/>
              </p:ext>
            </p:extLst>
          </p:nvPr>
        </p:nvGraphicFramePr>
        <p:xfrm>
          <a:off x="785133" y="1353330"/>
          <a:ext cx="4216400" cy="2405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"/>
                <a:gridCol w="444500"/>
                <a:gridCol w="406400"/>
                <a:gridCol w="609600"/>
                <a:gridCol w="152400"/>
                <a:gridCol w="660400"/>
                <a:gridCol w="657225"/>
                <a:gridCol w="660400"/>
                <a:gridCol w="371475"/>
              </a:tblGrid>
              <a:tr h="313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 Lab Analysis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Approximate Litter Production (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tons/year)</a:t>
                      </a:r>
                      <a:r>
                        <a:rPr lang="en-US" sz="1050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4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Nutrients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/wet ton)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house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houses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houses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Ammonium 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600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2,400 </a:t>
                      </a: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4,900 </a:t>
                      </a: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 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3,400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13,500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27,100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Phosphate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3,100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12,200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24,400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3,100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12,200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24,400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900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3,700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7,300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200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1,600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200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23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Moisture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17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 Litter Produced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60 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240 </a:t>
                      </a: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490 </a:t>
                      </a: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1.  Assume 43,650 birds are delivered for processing per flock.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710165"/>
              </p:ext>
            </p:extLst>
          </p:nvPr>
        </p:nvGraphicFramePr>
        <p:xfrm>
          <a:off x="555949" y="4415893"/>
          <a:ext cx="2353938" cy="229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9767"/>
              </p:ext>
            </p:extLst>
          </p:nvPr>
        </p:nvGraphicFramePr>
        <p:xfrm>
          <a:off x="674601" y="6605345"/>
          <a:ext cx="2363955" cy="1964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5"/>
          <p:cNvSpPr/>
          <p:nvPr/>
        </p:nvSpPr>
        <p:spPr>
          <a:xfrm>
            <a:off x="496830" y="4375777"/>
            <a:ext cx="2541726" cy="404482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39874"/>
              </p:ext>
            </p:extLst>
          </p:nvPr>
        </p:nvGraphicFramePr>
        <p:xfrm>
          <a:off x="3502746" y="6490335"/>
          <a:ext cx="3886197" cy="3219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78"/>
                <a:gridCol w="903541"/>
                <a:gridCol w="612076"/>
                <a:gridCol w="81937"/>
                <a:gridCol w="928474"/>
                <a:gridCol w="1010411"/>
                <a:gridCol w="142494"/>
                <a:gridCol w="116586"/>
              </a:tblGrid>
              <a:tr h="319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How much manure or litter should I apply?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Assumptions for Crop Requirement or Removal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N Required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u="none" strike="noStrike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u="none" strike="noStrike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Removal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(bu/ac)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lbs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Soybeans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Poultry Manure Application Rate (Tons/Ac)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of N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u="none" strike="noStrike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Removal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Soybeans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5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58147"/>
              </p:ext>
            </p:extLst>
          </p:nvPr>
        </p:nvGraphicFramePr>
        <p:xfrm>
          <a:off x="3502745" y="3910694"/>
          <a:ext cx="3886198" cy="2562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656"/>
                <a:gridCol w="200189"/>
                <a:gridCol w="610098"/>
                <a:gridCol w="610098"/>
                <a:gridCol w="610098"/>
                <a:gridCol w="610098"/>
                <a:gridCol w="714959"/>
                <a:gridCol w="162057"/>
                <a:gridCol w="1779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gridSpan="7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How much land is needed to use the Nitrogen? Phosphorus?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noFill/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Required (acres)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house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houses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houses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bushel/ac continuous corn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Nitrogen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Phosphorus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180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370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bushel/ac corn and 65 bushel/ac soybean rotation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Nitrogen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80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Phosphorus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50 </a:t>
                      </a: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200 </a:t>
                      </a: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410 </a:t>
                      </a:r>
                    </a:p>
                  </a:txBody>
                  <a:tcPr marL="9525" marR="9525" marT="9525" marB="0" anchor="b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76275" y="1048351"/>
            <a:ext cx="4467225" cy="2688134"/>
            <a:chOff x="238125" y="1048351"/>
            <a:chExt cx="4467225" cy="2688134"/>
          </a:xfrm>
        </p:grpSpPr>
        <p:sp>
          <p:nvSpPr>
            <p:cNvPr id="11" name="TextBox 10"/>
            <p:cNvSpPr txBox="1"/>
            <p:nvPr/>
          </p:nvSpPr>
          <p:spPr>
            <a:xfrm>
              <a:off x="346983" y="1048351"/>
              <a:ext cx="4096782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7030A0"/>
                  </a:solidFill>
                </a:rPr>
                <a:t>How much broiler litter must be managed?</a:t>
              </a:r>
            </a:p>
            <a:p>
              <a:pPr algn="ctr"/>
              <a:endParaRPr lang="en-US" sz="1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8125" y="1048351"/>
              <a:ext cx="4467225" cy="268813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584430"/>
              </p:ext>
            </p:extLst>
          </p:nvPr>
        </p:nvGraphicFramePr>
        <p:xfrm>
          <a:off x="-712299" y="6859187"/>
          <a:ext cx="4807223" cy="1856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540393"/>
              </p:ext>
            </p:extLst>
          </p:nvPr>
        </p:nvGraphicFramePr>
        <p:xfrm>
          <a:off x="234428" y="4708957"/>
          <a:ext cx="3066530" cy="182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840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24" y="292371"/>
            <a:ext cx="6477000" cy="32194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3" name="Group 2"/>
          <p:cNvGrpSpPr/>
          <p:nvPr/>
        </p:nvGrpSpPr>
        <p:grpSpPr>
          <a:xfrm>
            <a:off x="3536653" y="3621510"/>
            <a:ext cx="3544767" cy="4255789"/>
            <a:chOff x="3668309" y="3891099"/>
            <a:chExt cx="3515385" cy="4220514"/>
          </a:xfrm>
        </p:grpSpPr>
        <p:grpSp>
          <p:nvGrpSpPr>
            <p:cNvPr id="4" name="Group 3"/>
            <p:cNvGrpSpPr/>
            <p:nvPr/>
          </p:nvGrpSpPr>
          <p:grpSpPr>
            <a:xfrm>
              <a:off x="3668309" y="3891099"/>
              <a:ext cx="3499388" cy="4086495"/>
              <a:chOff x="3872067" y="594457"/>
              <a:chExt cx="5057366" cy="5905857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3872067" y="594457"/>
                <a:ext cx="5057366" cy="727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00"/>
                  </a:buClr>
                  <a:buFont typeface="Arial" panose="020B0604020202020204" pitchFamily="34" charset="0"/>
                  <a:buChar char="♦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8C1AC"/>
                  </a:buClr>
                  <a:buFont typeface="Wingdings" panose="05000000000000000000" pitchFamily="2" charset="2"/>
                  <a:buChar char="s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WP TypographicSymbols" pitchFamily="2" charset="0"/>
                  <a:buChar char="B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P TypographicSymbols" pitchFamily="2" charset="0"/>
                  <a:buChar char="B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P TypographicSymbols" pitchFamily="2" charset="0"/>
                  <a:buChar char="B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P TypographicSymbols" pitchFamily="2" charset="0"/>
                  <a:buChar char="B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P TypographicSymbols" pitchFamily="2" charset="0"/>
                  <a:buChar char="B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smtClean="0">
                    <a:solidFill>
                      <a:srgbClr val="7030A0"/>
                    </a:solidFill>
                    <a:latin typeface="+mn-lt"/>
                  </a:rPr>
                  <a:t>     Manure Environmental Value?</a:t>
                </a:r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7030A0"/>
                    </a:solidFill>
                    <a:latin typeface="+mn-lt"/>
                    <a:hlinkClick r:id="rId3"/>
                  </a:rPr>
                  <a:t>Reference:  Wortmann &amp; Walters</a:t>
                </a:r>
                <a:endParaRPr lang="en-US" altLang="en-US" sz="1200" dirty="0">
                  <a:solidFill>
                    <a:srgbClr val="7030A0"/>
                  </a:solidFill>
                  <a:latin typeface="+mn-lt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3991262" y="1116211"/>
                <a:ext cx="4938171" cy="5384103"/>
                <a:chOff x="2682349" y="-387066"/>
                <a:chExt cx="6315195" cy="6885472"/>
              </a:xfrm>
            </p:grpSpPr>
            <p:pic>
              <p:nvPicPr>
                <p:cNvPr id="9" name="Picture 2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538" t="3178" r="16815" b="35053"/>
                <a:stretch/>
              </p:blipFill>
              <p:spPr bwMode="auto">
                <a:xfrm>
                  <a:off x="2848525" y="29390"/>
                  <a:ext cx="6058251" cy="493021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854450" y="2608264"/>
                  <a:ext cx="1352548" cy="5119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120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Runoff</a:t>
                  </a:r>
                </a:p>
              </p:txBody>
            </p:sp>
            <p:sp>
              <p:nvSpPr>
                <p:cNvPr id="11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3812459" y="92043"/>
                  <a:ext cx="1450873" cy="85325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120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Soil Erosion</a:t>
                  </a:r>
                </a:p>
              </p:txBody>
            </p:sp>
            <p:sp>
              <p:nvSpPr>
                <p:cNvPr id="12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625480" y="4929875"/>
                  <a:ext cx="5059734" cy="7152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 dirty="0">
                    <a:solidFill>
                      <a:srgbClr val="FFFFFF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3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3537187" y="4959605"/>
                  <a:ext cx="1495240" cy="45506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Compost</a:t>
                  </a:r>
                </a:p>
              </p:txBody>
            </p:sp>
            <p:sp>
              <p:nvSpPr>
                <p:cNvPr id="14" name="TextBox 18"/>
                <p:cNvSpPr txBox="1">
                  <a:spLocks noChangeArrowheads="1"/>
                </p:cNvSpPr>
                <p:nvPr/>
              </p:nvSpPr>
              <p:spPr bwMode="auto">
                <a:xfrm flipH="1">
                  <a:off x="4903760" y="4934746"/>
                  <a:ext cx="1292249" cy="76792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5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No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5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Compost</a:t>
                  </a:r>
                </a:p>
              </p:txBody>
            </p:sp>
            <p:sp>
              <p:nvSpPr>
                <p:cNvPr id="15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3486151" y="5645150"/>
                  <a:ext cx="2378076" cy="8532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dirty="0">
                      <a:solidFill>
                        <a:srgbClr val="FFFFFF"/>
                      </a:solidFill>
                      <a:latin typeface="Tahoma" panose="020B0604030504040204" pitchFamily="34" charset="0"/>
                    </a:rPr>
                    <a:t>Crop years 1999-2001</a:t>
                  </a:r>
                </a:p>
              </p:txBody>
            </p:sp>
            <p:sp>
              <p:nvSpPr>
                <p:cNvPr id="16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6511669" y="4931845"/>
                  <a:ext cx="1410163" cy="46929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5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Compost</a:t>
                  </a:r>
                </a:p>
              </p:txBody>
            </p:sp>
            <p:sp>
              <p:nvSpPr>
                <p:cNvPr id="1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6307138" y="5641836"/>
                  <a:ext cx="2378076" cy="85325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FFFFFF"/>
                      </a:solidFill>
                      <a:latin typeface="Tahoma" panose="020B0604030504040204" pitchFamily="34" charset="0"/>
                    </a:rPr>
                    <a:t>Residual Effect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FFFFFF"/>
                      </a:solidFill>
                      <a:latin typeface="Tahoma" panose="020B0604030504040204" pitchFamily="34" charset="0"/>
                    </a:rPr>
                    <a:t>(2002-2006)</a:t>
                  </a:r>
                </a:p>
              </p:txBody>
            </p:sp>
            <p:sp>
              <p:nvSpPr>
                <p:cNvPr id="18" name="TextBox 21"/>
                <p:cNvSpPr txBox="1">
                  <a:spLocks noChangeArrowheads="1"/>
                </p:cNvSpPr>
                <p:nvPr/>
              </p:nvSpPr>
              <p:spPr bwMode="auto">
                <a:xfrm flipH="1">
                  <a:off x="7641273" y="4908121"/>
                  <a:ext cx="1356271" cy="76792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5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No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50" dirty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Compost</a:t>
                  </a:r>
                </a:p>
              </p:txBody>
            </p:sp>
            <p:sp>
              <p:nvSpPr>
                <p:cNvPr id="27" name="TextBox 1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680729" y="614554"/>
                  <a:ext cx="2472532" cy="46929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1050" dirty="0" smtClean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Loss (</a:t>
                  </a:r>
                  <a:r>
                    <a:rPr lang="en-US" altLang="en-US" sz="1050" dirty="0" err="1" smtClean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lbs</a:t>
                  </a:r>
                  <a:r>
                    <a:rPr lang="en-US" altLang="en-US" sz="1050" dirty="0" smtClean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/acre)</a:t>
                  </a:r>
                  <a:endParaRPr lang="en-US" altLang="en-US" sz="1050" dirty="0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8" name="TextBox 1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506041" y="3466073"/>
                  <a:ext cx="3066094" cy="46929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Wingdings" panose="05000000000000000000" pitchFamily="2" charset="2"/>
                    <a:buChar char="§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00"/>
                    </a:buClr>
                    <a:buFont typeface="Arial" panose="020B0604020202020204" pitchFamily="34" charset="0"/>
                    <a:buChar char="♦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8C1AC"/>
                    </a:buClr>
                    <a:buFont typeface="Wingdings" panose="05000000000000000000" pitchFamily="2" charset="2"/>
                    <a:buChar char="s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WP TypographicSymbols" pitchFamily="2" charset="0"/>
                    <a:buChar char="B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sz="1050" dirty="0" smtClean="0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Volume (acre-inches)</a:t>
                  </a:r>
                  <a:endParaRPr lang="en-US" altLang="en-US" sz="1050" dirty="0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</p:txBody>
            </p:sp>
          </p:grpSp>
        </p:grpSp>
        <p:sp>
          <p:nvSpPr>
            <p:cNvPr id="2" name="Rectangle 1"/>
            <p:cNvSpPr/>
            <p:nvPr/>
          </p:nvSpPr>
          <p:spPr>
            <a:xfrm>
              <a:off x="3775587" y="3891099"/>
              <a:ext cx="3408107" cy="4220514"/>
            </a:xfrm>
            <a:prstGeom prst="rect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36653" y="7919857"/>
            <a:ext cx="3751251" cy="18928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For more information:</a:t>
            </a:r>
          </a:p>
          <a:p>
            <a:pPr marL="117475" indent="-117475"/>
            <a:r>
              <a:rPr lang="en-US" sz="1100" dirty="0" smtClean="0"/>
              <a:t>Determining Crop Nutrients from Manure, </a:t>
            </a:r>
            <a:r>
              <a:rPr lang="en-US" sz="1100" dirty="0" err="1" smtClean="0"/>
              <a:t>NebGuide</a:t>
            </a:r>
            <a:r>
              <a:rPr lang="en-US" sz="1100" dirty="0" smtClean="0"/>
              <a:t> G1335.</a:t>
            </a:r>
          </a:p>
          <a:p>
            <a:pPr marL="117475" indent="-117475"/>
            <a:r>
              <a:rPr lang="en-US" sz="1100" dirty="0" smtClean="0"/>
              <a:t>Calculating Value </a:t>
            </a:r>
            <a:r>
              <a:rPr lang="en-US" sz="1100" dirty="0"/>
              <a:t>of Manure for Crop </a:t>
            </a:r>
            <a:r>
              <a:rPr lang="en-US" sz="1100" dirty="0" smtClean="0"/>
              <a:t>…, </a:t>
            </a:r>
            <a:r>
              <a:rPr lang="en-US" sz="1100" dirty="0" err="1" smtClean="0"/>
              <a:t>NebGuide</a:t>
            </a:r>
            <a:r>
              <a:rPr lang="en-US" sz="1100" dirty="0" smtClean="0"/>
              <a:t> G1519</a:t>
            </a:r>
          </a:p>
          <a:p>
            <a:pPr marL="117475" indent="-117475"/>
            <a:r>
              <a:rPr lang="en-US" sz="1100" dirty="0" smtClean="0"/>
              <a:t>Extension Manure Management Info:  </a:t>
            </a:r>
            <a:r>
              <a:rPr lang="en-US" sz="1100" dirty="0" smtClean="0">
                <a:hlinkClick r:id="rId5"/>
              </a:rPr>
              <a:t>http://manure.unl.edu</a:t>
            </a:r>
            <a:r>
              <a:rPr lang="en-US" sz="1100" dirty="0" smtClean="0"/>
              <a:t> </a:t>
            </a:r>
          </a:p>
          <a:p>
            <a:r>
              <a:rPr lang="en-US" sz="1100" dirty="0" smtClean="0"/>
              <a:t>Manure and Soil Health benefits… </a:t>
            </a:r>
            <a:r>
              <a:rPr lang="en-US" sz="1100" dirty="0">
                <a:hlinkClick r:id="rId6"/>
              </a:rPr>
              <a:t>https://soilhealthnexus.org/category/manure/</a:t>
            </a:r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Michigan State Extension pub on  </a:t>
            </a:r>
            <a:r>
              <a:rPr lang="en-US" sz="1100" dirty="0"/>
              <a:t>“Manure effects on soil…” </a:t>
            </a:r>
            <a:r>
              <a:rPr lang="en-US" sz="1100" dirty="0">
                <a:solidFill>
                  <a:srgbClr val="99CCFF"/>
                </a:solidFill>
                <a:hlinkClick r:id="rId7" invalidUrl="http://msue.anr.msu.edu/uploads/files/AABI/Manure effects on soil organisms.pdf"/>
              </a:rPr>
              <a:t>http://msue.anr.msu.edu/uploads/files/AABI/Manure%20effects%20on%20soil%20organisms.pdf</a:t>
            </a:r>
            <a:r>
              <a:rPr lang="en-US" sz="1100" dirty="0">
                <a:solidFill>
                  <a:srgbClr val="99CCFF"/>
                </a:solidFill>
              </a:rPr>
              <a:t> </a:t>
            </a:r>
          </a:p>
          <a:p>
            <a:r>
              <a:rPr lang="en-US" sz="1100" dirty="0">
                <a:hlinkClick r:id="rId5"/>
              </a:rPr>
              <a:t>http://manure.unl.edu</a:t>
            </a:r>
            <a:r>
              <a:rPr lang="en-US" sz="1100" dirty="0"/>
              <a:t> 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4636299" y="292371"/>
            <a:ext cx="2482786" cy="117868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700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One of Many Values from Manure’s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Organic Matter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9813" y="3723365"/>
            <a:ext cx="2486299" cy="264687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Which fields benefit from </a:t>
            </a:r>
            <a:r>
              <a:rPr lang="en-US" b="1" dirty="0" smtClean="0">
                <a:solidFill>
                  <a:srgbClr val="7030A0"/>
                </a:solidFill>
              </a:rPr>
              <a:t>litter’s </a:t>
            </a:r>
            <a:r>
              <a:rPr lang="en-US" b="1" dirty="0">
                <a:solidFill>
                  <a:srgbClr val="7030A0"/>
                </a:solidFill>
              </a:rPr>
              <a:t>organic value?  Fields with…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Finer texture soils.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Lower </a:t>
            </a:r>
            <a:r>
              <a:rPr lang="en-US" sz="1400" dirty="0"/>
              <a:t>organic </a:t>
            </a:r>
            <a:r>
              <a:rPr lang="en-US" sz="1400" dirty="0" smtClean="0"/>
              <a:t>matter. 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History of </a:t>
            </a:r>
            <a:r>
              <a:rPr lang="en-US" sz="1400" dirty="0" smtClean="0"/>
              <a:t>tillage.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Tendency to “crust over” with rain.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Ponding</a:t>
            </a:r>
            <a:r>
              <a:rPr lang="en-US" sz="1400" dirty="0"/>
              <a:t> </a:t>
            </a:r>
            <a:r>
              <a:rPr lang="en-US" sz="1400" dirty="0" smtClean="0"/>
              <a:t>and drown out challenges.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Low </a:t>
            </a:r>
            <a:r>
              <a:rPr lang="en-US" sz="1400" dirty="0" err="1" smtClean="0"/>
              <a:t>pH.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04989" y="6374764"/>
            <a:ext cx="2490470" cy="329320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Which fields/crops </a:t>
            </a:r>
            <a:r>
              <a:rPr lang="en-US" b="1" dirty="0">
                <a:solidFill>
                  <a:srgbClr val="7030A0"/>
                </a:solidFill>
              </a:rPr>
              <a:t>do I get the greatest $ value </a:t>
            </a:r>
            <a:r>
              <a:rPr lang="en-US" b="1" dirty="0" smtClean="0">
                <a:solidFill>
                  <a:srgbClr val="7030A0"/>
                </a:solidFill>
              </a:rPr>
              <a:t>from manure nutrients?</a:t>
            </a:r>
            <a:endParaRPr lang="en-US" dirty="0">
              <a:solidFill>
                <a:srgbClr val="7030A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/>
              <a:t>Soil P levels of 20 ppm or less.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Crops requiring higher soil P levels…wheat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Crops with higher P removal (corn silage, irrigated alfalfa)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</a:t>
            </a:r>
            <a:r>
              <a:rPr lang="en-US" sz="1400" dirty="0" smtClean="0"/>
              <a:t>ields </a:t>
            </a:r>
            <a:r>
              <a:rPr lang="en-US" sz="1400" dirty="0"/>
              <a:t>requiring potassium.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Non-legume crops…N value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Credit </a:t>
            </a:r>
            <a:r>
              <a:rPr lang="en-US" sz="1400" dirty="0"/>
              <a:t>the manure’s organic nitrogen for 2</a:t>
            </a:r>
            <a:r>
              <a:rPr lang="en-US" sz="1400" baseline="30000" dirty="0"/>
              <a:t>nd</a:t>
            </a:r>
            <a:r>
              <a:rPr lang="en-US" sz="1400" dirty="0"/>
              <a:t> and 3</a:t>
            </a:r>
            <a:r>
              <a:rPr lang="en-US" sz="1400" baseline="30000" dirty="0"/>
              <a:t>rd</a:t>
            </a:r>
            <a:r>
              <a:rPr lang="en-US" sz="1400" dirty="0"/>
              <a:t> crop years after applying manure.  </a:t>
            </a:r>
          </a:p>
        </p:txBody>
      </p:sp>
    </p:spTree>
    <p:extLst>
      <p:ext uri="{BB962C8B-B14F-4D97-AF65-F5344CB8AC3E}">
        <p14:creationId xmlns:p14="http://schemas.microsoft.com/office/powerpoint/2010/main" val="48544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2764</TotalTime>
  <Words>512</Words>
  <Application>Microsoft Macintosh PowerPoint</Application>
  <PresentationFormat>Custom</PresentationFormat>
  <Paragraphs>270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Peta-Gaye Clachar</cp:lastModifiedBy>
  <cp:revision>46</cp:revision>
  <cp:lastPrinted>2018-10-23T14:40:16Z</cp:lastPrinted>
  <dcterms:created xsi:type="dcterms:W3CDTF">2017-05-30T20:02:52Z</dcterms:created>
  <dcterms:modified xsi:type="dcterms:W3CDTF">2018-10-24T18:40:45Z</dcterms:modified>
</cp:coreProperties>
</file>